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2"/>
  </p:notesMasterIdLst>
  <p:sldIdLst>
    <p:sldId id="256" r:id="rId2"/>
    <p:sldId id="339" r:id="rId3"/>
    <p:sldId id="332" r:id="rId4"/>
    <p:sldId id="333" r:id="rId5"/>
    <p:sldId id="338" r:id="rId6"/>
    <p:sldId id="334" r:id="rId7"/>
    <p:sldId id="335" r:id="rId8"/>
    <p:sldId id="336" r:id="rId9"/>
    <p:sldId id="337" r:id="rId10"/>
    <p:sldId id="340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2"/>
    <a:srgbClr val="998A82"/>
    <a:srgbClr val="A8A8A1"/>
    <a:srgbClr val="C4BD9C"/>
    <a:srgbClr val="F0A845"/>
    <a:srgbClr val="B87D33"/>
    <a:srgbClr val="D48080"/>
    <a:srgbClr val="8CB052"/>
    <a:srgbClr val="528791"/>
    <a:srgbClr val="739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371B-4015-41C4-A221-EC01A6F80B7B}">
  <a:tblStyle styleId="{6CA9371B-4015-41C4-A221-EC01A6F80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6" autoAdjust="0"/>
    <p:restoredTop sz="78396" autoAdjust="0"/>
  </p:normalViewPr>
  <p:slideViewPr>
    <p:cSldViewPr snapToGrid="0">
      <p:cViewPr varScale="1">
        <p:scale>
          <a:sx n="118" d="100"/>
          <a:sy n="118" d="100"/>
        </p:scale>
        <p:origin x="113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77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95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rock&#10;&#10;Description automatically generated">
            <a:extLst>
              <a:ext uri="{FF2B5EF4-FFF2-40B4-BE49-F238E27FC236}">
                <a16:creationId xmlns:a16="http://schemas.microsoft.com/office/drawing/2014/main" id="{4C9FCE5E-F81C-424C-AD17-2CD98B085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AFB122-91FD-9E45-AB0E-AE906E619773}"/>
              </a:ext>
            </a:extLst>
          </p:cNvPr>
          <p:cNvSpPr/>
          <p:nvPr userDrawn="1"/>
        </p:nvSpPr>
        <p:spPr>
          <a:xfrm>
            <a:off x="0" y="2571749"/>
            <a:ext cx="9144000" cy="2571751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3325302"/>
            <a:ext cx="4326157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980842"/>
            <a:ext cx="3743325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B779B3-7409-BD4C-B0EE-AA2E9448A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20" y="4004441"/>
            <a:ext cx="1640055" cy="68667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arge rock&#10;&#10;Description automatically generated">
            <a:extLst>
              <a:ext uri="{FF2B5EF4-FFF2-40B4-BE49-F238E27FC236}">
                <a16:creationId xmlns:a16="http://schemas.microsoft.com/office/drawing/2014/main" id="{DCBD8CA3-C4E5-5A4E-8889-6840161CA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7607"/>
            <a:ext cx="9141291" cy="32858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B2F915-BBE6-454D-92BB-233724068B08}"/>
              </a:ext>
            </a:extLst>
          </p:cNvPr>
          <p:cNvSpPr/>
          <p:nvPr userDrawn="1"/>
        </p:nvSpPr>
        <p:spPr>
          <a:xfrm>
            <a:off x="0" y="-1"/>
            <a:ext cx="9144000" cy="3073941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750115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84232" y="1700490"/>
            <a:ext cx="6614444" cy="130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ctr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 sz="2000"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04235"/>
            <a:ext cx="826851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Google Shape;13;p1">
            <a:extLst>
              <a:ext uri="{FF2B5EF4-FFF2-40B4-BE49-F238E27FC236}">
                <a16:creationId xmlns:a16="http://schemas.microsoft.com/office/drawing/2014/main" id="{DFEACA7C-39D8-A541-84E5-9A9E28972C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979FE6-E52E-4B4F-831F-714DBBBF1A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&#10;&#10;Description automatically generated">
            <a:extLst>
              <a:ext uri="{FF2B5EF4-FFF2-40B4-BE49-F238E27FC236}">
                <a16:creationId xmlns:a16="http://schemas.microsoft.com/office/drawing/2014/main" id="{3A17C72E-5BF6-7040-99E5-E32CE905A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20;p3">
            <a:extLst>
              <a:ext uri="{FF2B5EF4-FFF2-40B4-BE49-F238E27FC236}">
                <a16:creationId xmlns:a16="http://schemas.microsoft.com/office/drawing/2014/main" id="{08C44E03-5712-FE42-909F-BC8DCE77A7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47471"/>
            <a:ext cx="4338536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21;p3">
            <a:extLst>
              <a:ext uri="{FF2B5EF4-FFF2-40B4-BE49-F238E27FC236}">
                <a16:creationId xmlns:a16="http://schemas.microsoft.com/office/drawing/2014/main" id="{06365CC3-B5E3-2748-B596-BCA3C00586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11097"/>
            <a:ext cx="3268494" cy="318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3E2BF-2EEA-784A-A3E8-B2D122A91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87050"/>
            <a:ext cx="4338536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E9A79A17-79C3-1444-8CAA-77478178AF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78EF8D-E694-A449-A36A-4D0BF292E3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3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cake, animal, table, sitting&#10;&#10;Description automatically generated">
            <a:extLst>
              <a:ext uri="{FF2B5EF4-FFF2-40B4-BE49-F238E27FC236}">
                <a16:creationId xmlns:a16="http://schemas.microsoft.com/office/drawing/2014/main" id="{019DAE9A-2F62-9048-9C6E-B29C28849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-1" y="-1"/>
            <a:ext cx="9141291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Google Shape;13;p1">
            <a:extLst>
              <a:ext uri="{FF2B5EF4-FFF2-40B4-BE49-F238E27FC236}">
                <a16:creationId xmlns:a16="http://schemas.microsoft.com/office/drawing/2014/main" id="{D5C57FA4-ABED-774D-94B8-BE66B4B7CC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BD056F-7D08-0D4A-9F68-A12C8DC45D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2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 up of a rock near the ocean&#10;&#10;Description automatically generated">
            <a:extLst>
              <a:ext uri="{FF2B5EF4-FFF2-40B4-BE49-F238E27FC236}">
                <a16:creationId xmlns:a16="http://schemas.microsoft.com/office/drawing/2014/main" id="{D6CCFE3F-4CF0-1F4A-B159-12D8BA09D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6" y="0"/>
            <a:ext cx="9141290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13646" y="0"/>
            <a:ext cx="9141291" cy="51435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66850" y="2277827"/>
            <a:ext cx="4643091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6850" y="1933367"/>
            <a:ext cx="464309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Google Shape;13;p1">
            <a:extLst>
              <a:ext uri="{FF2B5EF4-FFF2-40B4-BE49-F238E27FC236}">
                <a16:creationId xmlns:a16="http://schemas.microsoft.com/office/drawing/2014/main" id="{28797F9D-6AD0-D346-8180-F7B12A7BAB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B106EA-45A1-D643-B440-0E5DB19593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black, large&#10;&#10;Description automatically generated">
            <a:extLst>
              <a:ext uri="{FF2B5EF4-FFF2-40B4-BE49-F238E27FC236}">
                <a16:creationId xmlns:a16="http://schemas.microsoft.com/office/drawing/2014/main" id="{8B0576DF-775F-7643-9374-66F9A713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0" y="0"/>
            <a:ext cx="9141291" cy="514350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Google Shape;13;p1">
            <a:extLst>
              <a:ext uri="{FF2B5EF4-FFF2-40B4-BE49-F238E27FC236}">
                <a16:creationId xmlns:a16="http://schemas.microsoft.com/office/drawing/2014/main" id="{9B626B16-BD31-AA4A-BABC-D74CC3FECF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63D59C-F364-D441-AB9B-3866E7D57F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5B729A64-D840-7441-BC17-D4FB63DE0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2645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Google Shape;13;p1">
            <a:extLst>
              <a:ext uri="{FF2B5EF4-FFF2-40B4-BE49-F238E27FC236}">
                <a16:creationId xmlns:a16="http://schemas.microsoft.com/office/drawing/2014/main" id="{B8A94881-688B-9C42-A631-E31816CA75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BA83A2-8368-4C48-9770-B251299A30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9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E6F32C7D-A366-8142-A51F-24A9B70D18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B6BBFF-4F7D-DB44-AD75-1283EB239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37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3" name="Picture 2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937A7075-14AF-7240-9BB1-96556FEFD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171" y="272021"/>
            <a:ext cx="4393656" cy="4482193"/>
          </a:xfrm>
          <a:prstGeom prst="rect">
            <a:avLst/>
          </a:prstGeom>
        </p:spPr>
      </p:pic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5689" y="2114547"/>
            <a:ext cx="3012621" cy="1456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28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0847" y="1481358"/>
            <a:ext cx="2102304" cy="584205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Google Shape;13;p1">
            <a:extLst>
              <a:ext uri="{FF2B5EF4-FFF2-40B4-BE49-F238E27FC236}">
                <a16:creationId xmlns:a16="http://schemas.microsoft.com/office/drawing/2014/main" id="{E14375CD-163D-3845-9E64-C0F722B7B1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34DF2C-DFE4-6F46-AD1B-B86FDA8494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25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lack, pan, sitting, bird&#10;&#10;Description automatically generated">
            <a:extLst>
              <a:ext uri="{FF2B5EF4-FFF2-40B4-BE49-F238E27FC236}">
                <a16:creationId xmlns:a16="http://schemas.microsoft.com/office/drawing/2014/main" id="{1B33C51E-CC65-B64A-ADEE-1453C195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5497C2-D574-1841-B43A-C240E71FF265}"/>
              </a:ext>
            </a:extLst>
          </p:cNvPr>
          <p:cNvSpPr/>
          <p:nvPr userDrawn="1"/>
        </p:nvSpPr>
        <p:spPr>
          <a:xfrm>
            <a:off x="0" y="0"/>
            <a:ext cx="9141291" cy="51435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197A0CAC-3C48-1B47-B472-3E7E352D2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1935803"/>
            <a:ext cx="5214027" cy="281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6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425A6B7-9D3C-1D4C-8370-C3B962167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475901"/>
            <a:ext cx="5214026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0ED55A11-4C5F-2040-B2F9-B5E4E56B6C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ADE2AB-1C83-D043-8B51-8E561C5D7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9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45F2C5D5-AB7A-6844-9E4B-1A3B420551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51" y="1"/>
            <a:ext cx="9142647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46D5E8-E2A5-E144-90FD-D13A9812BE4D}"/>
              </a:ext>
            </a:extLst>
          </p:cNvPr>
          <p:cNvSpPr/>
          <p:nvPr userDrawn="1"/>
        </p:nvSpPr>
        <p:spPr>
          <a:xfrm>
            <a:off x="0" y="0"/>
            <a:ext cx="9141291" cy="51435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197A0CAC-3C48-1B47-B472-3E7E352D2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1935803"/>
            <a:ext cx="5214027" cy="281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6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425A6B7-9D3C-1D4C-8370-C3B962167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475901"/>
            <a:ext cx="5214026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drawing, necklace&#10;&#10;Description automatically generated">
            <a:extLst>
              <a:ext uri="{FF2B5EF4-FFF2-40B4-BE49-F238E27FC236}">
                <a16:creationId xmlns:a16="http://schemas.microsoft.com/office/drawing/2014/main" id="{04C83323-4A45-4948-B303-EC9D1FB844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710" y="1648131"/>
            <a:ext cx="1752465" cy="1787779"/>
          </a:xfrm>
          <a:prstGeom prst="rect">
            <a:avLst/>
          </a:prstGeom>
        </p:spPr>
      </p:pic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07610F4-CAEA-764F-8CEB-9E31AA2D99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DB7428-F006-2B43-A221-6DD6FA6321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4" y="555828"/>
            <a:ext cx="8076006" cy="60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3"/>
            <a:ext cx="7852133" cy="321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04" y="212800"/>
            <a:ext cx="8076006" cy="313876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Google Shape;13;p1">
            <a:extLst>
              <a:ext uri="{FF2B5EF4-FFF2-40B4-BE49-F238E27FC236}">
                <a16:creationId xmlns:a16="http://schemas.microsoft.com/office/drawing/2014/main" id="{1C29DC2D-0C60-4048-8439-59E0C6A4BB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952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B1FF3C1C-1EEA-1241-B3C3-AB92C72DC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9304" y="309996"/>
            <a:ext cx="3584696" cy="4833504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A763943-7247-F24F-A0F9-40F84E729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587" y="1200151"/>
            <a:ext cx="4992413" cy="318546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7900" y="1425575"/>
            <a:ext cx="4044950" cy="26066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Google Shape;20;p3">
            <a:extLst>
              <a:ext uri="{FF2B5EF4-FFF2-40B4-BE49-F238E27FC236}">
                <a16:creationId xmlns:a16="http://schemas.microsoft.com/office/drawing/2014/main" id="{D5FF3193-7DB7-5348-B525-304C30BD20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375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21;p3">
            <a:extLst>
              <a:ext uri="{FF2B5EF4-FFF2-40B4-BE49-F238E27FC236}">
                <a16:creationId xmlns:a16="http://schemas.microsoft.com/office/drawing/2014/main" id="{3D28A9A1-2A21-4E43-B137-4CB347305B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2024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86E4AC8B-8C62-D248-AB8E-FFF9FBC9C3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026052B-48AF-7D4C-A4A0-8DBA4D296A44}"/>
              </a:ext>
            </a:extLst>
          </p:cNvPr>
          <p:cNvSpPr/>
          <p:nvPr userDrawn="1"/>
        </p:nvSpPr>
        <p:spPr>
          <a:xfrm>
            <a:off x="0" y="0"/>
            <a:ext cx="9144000" cy="2743199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9AB118-9D75-8349-BAEE-95F5863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932" y="947586"/>
            <a:ext cx="6316133" cy="857250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28FD7-0501-A846-86B5-EB31EDFB4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952" y="2205720"/>
            <a:ext cx="2457491" cy="2040820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AD9C70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2E40"/>
                </a:solidFill>
              </a:defRPr>
            </a:lvl1pPr>
            <a:lvl2pPr marL="584200" indent="0">
              <a:buNone/>
              <a:defRPr>
                <a:solidFill>
                  <a:srgbClr val="002E40"/>
                </a:solidFill>
              </a:defRPr>
            </a:lvl2pPr>
            <a:lvl3pPr marL="1041400" indent="0">
              <a:buNone/>
              <a:defRPr>
                <a:solidFill>
                  <a:srgbClr val="002E40"/>
                </a:solidFill>
              </a:defRPr>
            </a:lvl3pPr>
            <a:lvl4pPr marL="1498600" indent="0">
              <a:buNone/>
              <a:defRPr>
                <a:solidFill>
                  <a:srgbClr val="002E40"/>
                </a:solidFill>
              </a:defRPr>
            </a:lvl4pPr>
            <a:lvl5pPr marL="1955800" indent="0">
              <a:buNone/>
              <a:defRPr>
                <a:solidFill>
                  <a:srgbClr val="002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A027599-CFBB-6144-97AC-547F9218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3254" y="2205720"/>
            <a:ext cx="2457491" cy="2040820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AD9C70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2E40"/>
                </a:solidFill>
              </a:defRPr>
            </a:lvl1pPr>
            <a:lvl2pPr marL="584200" indent="0">
              <a:buNone/>
              <a:defRPr>
                <a:solidFill>
                  <a:srgbClr val="002E40"/>
                </a:solidFill>
              </a:defRPr>
            </a:lvl2pPr>
            <a:lvl3pPr marL="1041400" indent="0">
              <a:buNone/>
              <a:defRPr>
                <a:solidFill>
                  <a:srgbClr val="002E40"/>
                </a:solidFill>
              </a:defRPr>
            </a:lvl3pPr>
            <a:lvl4pPr marL="1498600" indent="0">
              <a:buNone/>
              <a:defRPr>
                <a:solidFill>
                  <a:srgbClr val="002E40"/>
                </a:solidFill>
              </a:defRPr>
            </a:lvl4pPr>
            <a:lvl5pPr marL="1955800" indent="0">
              <a:buNone/>
              <a:defRPr>
                <a:solidFill>
                  <a:srgbClr val="002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A0B4D89-7CD1-5D4C-91A1-DC57117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7987" y="2205720"/>
            <a:ext cx="2457491" cy="2040820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AD9C70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2E40"/>
                </a:solidFill>
              </a:defRPr>
            </a:lvl1pPr>
            <a:lvl2pPr marL="584200" indent="0">
              <a:buNone/>
              <a:defRPr>
                <a:solidFill>
                  <a:srgbClr val="002E40"/>
                </a:solidFill>
              </a:defRPr>
            </a:lvl2pPr>
            <a:lvl3pPr marL="1041400" indent="0">
              <a:buNone/>
              <a:defRPr>
                <a:solidFill>
                  <a:srgbClr val="002E40"/>
                </a:solidFill>
              </a:defRPr>
            </a:lvl3pPr>
            <a:lvl4pPr marL="1498600" indent="0">
              <a:buNone/>
              <a:defRPr>
                <a:solidFill>
                  <a:srgbClr val="002E40"/>
                </a:solidFill>
              </a:defRPr>
            </a:lvl4pPr>
            <a:lvl5pPr marL="1955800" indent="0">
              <a:buNone/>
              <a:defRPr>
                <a:solidFill>
                  <a:srgbClr val="002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0F6B63B-7A25-0847-A5CD-85445E07A4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702379"/>
            <a:ext cx="826851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Google Shape;13;p1">
            <a:extLst>
              <a:ext uri="{FF2B5EF4-FFF2-40B4-BE49-F238E27FC236}">
                <a16:creationId xmlns:a16="http://schemas.microsoft.com/office/drawing/2014/main" id="{F988599A-285D-DA4A-88A0-86D89693D9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945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D9A90AB-48E1-A442-92DA-EA18BED7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74" y="1394343"/>
            <a:ext cx="8245636" cy="291500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5B55-5F9D-504F-8F31-7DF5DA9AD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4526790"/>
            <a:ext cx="3984919" cy="301017"/>
          </a:xfrm>
        </p:spPr>
        <p:txBody>
          <a:bodyPr/>
          <a:lstStyle>
            <a:lvl1pPr marL="127000" indent="0">
              <a:buNone/>
              <a:defRPr sz="1000" i="1">
                <a:solidFill>
                  <a:srgbClr val="002E40"/>
                </a:solidFill>
              </a:defRPr>
            </a:lvl1pPr>
            <a:lvl2pPr marL="584200" indent="0">
              <a:buNone/>
              <a:defRPr sz="1000" i="1">
                <a:solidFill>
                  <a:srgbClr val="002E40"/>
                </a:solidFill>
              </a:defRPr>
            </a:lvl2pPr>
            <a:lvl3pPr marL="1041400" indent="0">
              <a:buNone/>
              <a:defRPr sz="1000" i="1">
                <a:solidFill>
                  <a:srgbClr val="002E40"/>
                </a:solidFill>
              </a:defRPr>
            </a:lvl3pPr>
            <a:lvl4pPr marL="1498600" indent="0">
              <a:buNone/>
              <a:defRPr sz="1000" i="1">
                <a:solidFill>
                  <a:srgbClr val="002E40"/>
                </a:solidFill>
              </a:defRPr>
            </a:lvl4pPr>
            <a:lvl5pPr marL="1955800" indent="0">
              <a:buNone/>
              <a:defRPr sz="1000" i="1">
                <a:solidFill>
                  <a:srgbClr val="002E4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Google Shape;20;p3">
            <a:extLst>
              <a:ext uri="{FF2B5EF4-FFF2-40B4-BE49-F238E27FC236}">
                <a16:creationId xmlns:a16="http://schemas.microsoft.com/office/drawing/2014/main" id="{C57C3DF7-151E-4342-8A07-A8810D521A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DB8EC64-F964-B24F-8B9F-895FE3BBA0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E7703C18-829A-0E44-93B9-4163FC6925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14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026052B-48AF-7D4C-A4A0-8DBA4D296A44}"/>
              </a:ext>
            </a:extLst>
          </p:cNvPr>
          <p:cNvSpPr/>
          <p:nvPr userDrawn="1"/>
        </p:nvSpPr>
        <p:spPr>
          <a:xfrm>
            <a:off x="0" y="1"/>
            <a:ext cx="9144000" cy="125409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D9A90AB-48E1-A442-92DA-EA18BED7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74" y="1514744"/>
            <a:ext cx="3984919" cy="25679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ECD4CD1-39D8-A745-8C96-9A0825405E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2151" y="1514744"/>
            <a:ext cx="3984919" cy="25679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5B55-5F9D-504F-8F31-7DF5DA9AD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4241800"/>
            <a:ext cx="3984919" cy="301017"/>
          </a:xfrm>
        </p:spPr>
        <p:txBody>
          <a:bodyPr/>
          <a:lstStyle>
            <a:lvl1pPr marL="127000" indent="0">
              <a:buNone/>
              <a:defRPr sz="1000" i="1">
                <a:solidFill>
                  <a:srgbClr val="002E40"/>
                </a:solidFill>
              </a:defRPr>
            </a:lvl1pPr>
            <a:lvl2pPr marL="584200" indent="0">
              <a:buNone/>
              <a:defRPr sz="1000" i="1">
                <a:solidFill>
                  <a:srgbClr val="002E40"/>
                </a:solidFill>
              </a:defRPr>
            </a:lvl2pPr>
            <a:lvl3pPr marL="1041400" indent="0">
              <a:buNone/>
              <a:defRPr sz="1000" i="1">
                <a:solidFill>
                  <a:srgbClr val="002E40"/>
                </a:solidFill>
              </a:defRPr>
            </a:lvl3pPr>
            <a:lvl4pPr marL="1498600" indent="0">
              <a:buNone/>
              <a:defRPr sz="1000" i="1">
                <a:solidFill>
                  <a:srgbClr val="002E40"/>
                </a:solidFill>
              </a:defRPr>
            </a:lvl4pPr>
            <a:lvl5pPr marL="1955800" indent="0">
              <a:buNone/>
              <a:defRPr sz="1000" i="1">
                <a:solidFill>
                  <a:srgbClr val="002E4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0E96D14-D7A9-4740-A5E9-ABD88F9D30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656" y="4242341"/>
            <a:ext cx="3984919" cy="301017"/>
          </a:xfrm>
        </p:spPr>
        <p:txBody>
          <a:bodyPr/>
          <a:lstStyle>
            <a:lvl1pPr marL="127000" indent="0">
              <a:buNone/>
              <a:defRPr sz="1000" i="1">
                <a:solidFill>
                  <a:srgbClr val="002E40"/>
                </a:solidFill>
              </a:defRPr>
            </a:lvl1pPr>
            <a:lvl2pPr marL="584200" indent="0">
              <a:buNone/>
              <a:defRPr sz="1000" i="1">
                <a:solidFill>
                  <a:srgbClr val="002E40"/>
                </a:solidFill>
              </a:defRPr>
            </a:lvl2pPr>
            <a:lvl3pPr marL="1041400" indent="0">
              <a:buNone/>
              <a:defRPr sz="1000" i="1">
                <a:solidFill>
                  <a:srgbClr val="002E40"/>
                </a:solidFill>
              </a:defRPr>
            </a:lvl3pPr>
            <a:lvl4pPr marL="1498600" indent="0">
              <a:buNone/>
              <a:defRPr sz="1000" i="1">
                <a:solidFill>
                  <a:srgbClr val="002E40"/>
                </a:solidFill>
              </a:defRPr>
            </a:lvl4pPr>
            <a:lvl5pPr marL="1955800" indent="0">
              <a:buNone/>
              <a:defRPr sz="1000" i="1">
                <a:solidFill>
                  <a:srgbClr val="002E4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Google Shape;20;p3">
            <a:extLst>
              <a:ext uri="{FF2B5EF4-FFF2-40B4-BE49-F238E27FC236}">
                <a16:creationId xmlns:a16="http://schemas.microsoft.com/office/drawing/2014/main" id="{C57C3DF7-151E-4342-8A07-A8810D521A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DB8EC64-F964-B24F-8B9F-895FE3BBA0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Google Shape;13;p1">
            <a:extLst>
              <a:ext uri="{FF2B5EF4-FFF2-40B4-BE49-F238E27FC236}">
                <a16:creationId xmlns:a16="http://schemas.microsoft.com/office/drawing/2014/main" id="{EAABA637-D2F9-8B44-8C53-7FC40B84B4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450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627699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2283239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A8FC1D-A49B-A348-8D4B-C675E4890D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029" y="978922"/>
            <a:ext cx="1771941" cy="741896"/>
          </a:xfrm>
          <a:prstGeom prst="rect">
            <a:avLst/>
          </a:prstGeom>
        </p:spPr>
      </p:pic>
      <p:sp>
        <p:nvSpPr>
          <p:cNvPr id="10" name="Google Shape;16;p2">
            <a:extLst>
              <a:ext uri="{FF2B5EF4-FFF2-40B4-BE49-F238E27FC236}">
                <a16:creationId xmlns:a16="http://schemas.microsoft.com/office/drawing/2014/main" id="{55043254-E1C5-ED43-AC6B-0F063E225015}"/>
              </a:ext>
            </a:extLst>
          </p:cNvPr>
          <p:cNvSpPr txBox="1">
            <a:spLocks/>
          </p:cNvSpPr>
          <p:nvPr userDrawn="1"/>
        </p:nvSpPr>
        <p:spPr>
          <a:xfrm>
            <a:off x="1826341" y="3010449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3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96DBF296-438A-BF41-AF61-BB8CC626A6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257FF5-1C9C-BB4C-B73C-B1039B9CBF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1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0080" y="199498"/>
            <a:ext cx="786175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FF7402B6-E715-E540-AE60-1840CFDA5A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2CC3AAF0-8DF6-1242-B652-1E60D8A92F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3"/>
            <a:ext cx="7852133" cy="321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35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C6450766-EF09-6C4D-9BC5-D3EA7A146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56" t="-100800"/>
          <a:stretch/>
        </p:blipFill>
        <p:spPr>
          <a:xfrm>
            <a:off x="6887704" y="2101174"/>
            <a:ext cx="2256296" cy="3042326"/>
          </a:xfrm>
          <a:prstGeom prst="rect">
            <a:avLst/>
          </a:prstGeom>
        </p:spPr>
      </p:pic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624DCA4E-7483-484A-9E7C-BC3F281109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Google Shape;20;p3">
            <a:extLst>
              <a:ext uri="{FF2B5EF4-FFF2-40B4-BE49-F238E27FC236}">
                <a16:creationId xmlns:a16="http://schemas.microsoft.com/office/drawing/2014/main" id="{B701C0B9-76D5-3947-84D9-1B53114792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4" y="555828"/>
            <a:ext cx="8076006" cy="60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21;p3">
            <a:extLst>
              <a:ext uri="{FF2B5EF4-FFF2-40B4-BE49-F238E27FC236}">
                <a16:creationId xmlns:a16="http://schemas.microsoft.com/office/drawing/2014/main" id="{9ED12C2B-0357-B645-BF68-B8E71F0150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3"/>
            <a:ext cx="7852133" cy="321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6ECAECA-3F73-5146-909F-29D5667778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04" y="212800"/>
            <a:ext cx="8076006" cy="313876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06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id="{FCD03C70-BA28-9441-9BBB-BE912D08D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" y="3630496"/>
            <a:ext cx="9141291" cy="1513004"/>
          </a:xfrm>
          <a:prstGeom prst="rect">
            <a:avLst/>
          </a:prstGeom>
        </p:spPr>
      </p:pic>
      <p:sp>
        <p:nvSpPr>
          <p:cNvPr id="14" name="Google Shape;13;p1">
            <a:extLst>
              <a:ext uri="{FF2B5EF4-FFF2-40B4-BE49-F238E27FC236}">
                <a16:creationId xmlns:a16="http://schemas.microsoft.com/office/drawing/2014/main" id="{B6011069-5EFB-FB4E-B486-B22551B967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7FBE02-2956-304A-AF29-9318D536F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  <p:sp>
        <p:nvSpPr>
          <p:cNvPr id="8" name="Google Shape;20;p3">
            <a:extLst>
              <a:ext uri="{FF2B5EF4-FFF2-40B4-BE49-F238E27FC236}">
                <a16:creationId xmlns:a16="http://schemas.microsoft.com/office/drawing/2014/main" id="{F2C49A8A-B3DD-AB41-8B63-90FC159148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4" y="555828"/>
            <a:ext cx="8076006" cy="60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21;p3">
            <a:extLst>
              <a:ext uri="{FF2B5EF4-FFF2-40B4-BE49-F238E27FC236}">
                <a16:creationId xmlns:a16="http://schemas.microsoft.com/office/drawing/2014/main" id="{DA7B4D7C-7EC2-D945-B7B7-0ABFD8BD52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4"/>
            <a:ext cx="7852133" cy="23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416506-CD3F-2B4D-89CA-70C59209AC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04" y="212800"/>
            <a:ext cx="8076006" cy="313876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82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, object, tree&#10;&#10;Description automatically generated">
            <a:extLst>
              <a:ext uri="{FF2B5EF4-FFF2-40B4-BE49-F238E27FC236}">
                <a16:creationId xmlns:a16="http://schemas.microsoft.com/office/drawing/2014/main" id="{51D442F6-E704-FA48-8F0B-E28B88870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0497"/>
            <a:ext cx="9141291" cy="1513004"/>
          </a:xfrm>
          <a:prstGeom prst="rect">
            <a:avLst/>
          </a:prstGeom>
        </p:spPr>
      </p:pic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EEE7F7BA-1A9E-E748-8E46-ADC6DE4380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E2559B-CC35-1C43-86AD-19AD6E81A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  <p:sp>
        <p:nvSpPr>
          <p:cNvPr id="11" name="Google Shape;20;p3">
            <a:extLst>
              <a:ext uri="{FF2B5EF4-FFF2-40B4-BE49-F238E27FC236}">
                <a16:creationId xmlns:a16="http://schemas.microsoft.com/office/drawing/2014/main" id="{624414BF-08F2-DE44-B21E-343515E498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4" y="555828"/>
            <a:ext cx="8076006" cy="60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21;p3">
            <a:extLst>
              <a:ext uri="{FF2B5EF4-FFF2-40B4-BE49-F238E27FC236}">
                <a16:creationId xmlns:a16="http://schemas.microsoft.com/office/drawing/2014/main" id="{7B7FA9C9-8C9C-CC41-B69F-238F5A8EF6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4"/>
            <a:ext cx="7852133" cy="23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F9D3757-7896-8946-A918-430DFFCCD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04" y="212800"/>
            <a:ext cx="8076006" cy="313876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21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id="{FCD03C70-BA28-9441-9BBB-BE912D08D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" y="4357048"/>
            <a:ext cx="9141291" cy="786452"/>
          </a:xfrm>
          <a:prstGeom prst="rect">
            <a:avLst/>
          </a:prstGeom>
        </p:spPr>
      </p:pic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598EEAE1-4DF0-224E-907A-797631D7AD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BC9A15F-9070-9F4E-80C2-85DA0C4E09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5" y="4590595"/>
            <a:ext cx="366815" cy="366815"/>
          </a:xfrm>
          <a:prstGeom prst="rect">
            <a:avLst/>
          </a:prstGeom>
        </p:spPr>
      </p:pic>
      <p:sp>
        <p:nvSpPr>
          <p:cNvPr id="11" name="Google Shape;20;p3">
            <a:extLst>
              <a:ext uri="{FF2B5EF4-FFF2-40B4-BE49-F238E27FC236}">
                <a16:creationId xmlns:a16="http://schemas.microsoft.com/office/drawing/2014/main" id="{1D105C96-C4E4-C547-A083-F6E01CDEF0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4" y="555828"/>
            <a:ext cx="8076006" cy="60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21;p3">
            <a:extLst>
              <a:ext uri="{FF2B5EF4-FFF2-40B4-BE49-F238E27FC236}">
                <a16:creationId xmlns:a16="http://schemas.microsoft.com/office/drawing/2014/main" id="{747555D1-234C-C243-8EED-699F9CC316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4"/>
            <a:ext cx="7852133" cy="23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CC9D5F4-9E74-B34F-9C62-E2AD09057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04" y="212800"/>
            <a:ext cx="8076006" cy="313876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45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, object, tree&#10;&#10;Description automatically generated">
            <a:extLst>
              <a:ext uri="{FF2B5EF4-FFF2-40B4-BE49-F238E27FC236}">
                <a16:creationId xmlns:a16="http://schemas.microsoft.com/office/drawing/2014/main" id="{51D442F6-E704-FA48-8F0B-E28B88870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57049"/>
            <a:ext cx="9141291" cy="786451"/>
          </a:xfrm>
          <a:prstGeom prst="rect">
            <a:avLst/>
          </a:prstGeom>
        </p:spPr>
      </p:pic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AA542425-A56B-9D46-9D5F-3BE646AA2B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C79C86-1124-184A-A208-6EDFB1B13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  <p:sp>
        <p:nvSpPr>
          <p:cNvPr id="11" name="Google Shape;20;p3">
            <a:extLst>
              <a:ext uri="{FF2B5EF4-FFF2-40B4-BE49-F238E27FC236}">
                <a16:creationId xmlns:a16="http://schemas.microsoft.com/office/drawing/2014/main" id="{456D8D65-FD44-BF42-B8B8-FEE461EDBB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4" y="555828"/>
            <a:ext cx="8076006" cy="60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21;p3">
            <a:extLst>
              <a:ext uri="{FF2B5EF4-FFF2-40B4-BE49-F238E27FC236}">
                <a16:creationId xmlns:a16="http://schemas.microsoft.com/office/drawing/2014/main" id="{35DA7754-9AAE-8B4E-B061-E16E838AEA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4"/>
            <a:ext cx="7852133" cy="23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AF2FFA9-3B82-044C-916E-1530DDA2E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04" y="212800"/>
            <a:ext cx="8076006" cy="313876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50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nyon, valley, nature, table&#10;&#10;Description automatically generated">
            <a:extLst>
              <a:ext uri="{FF2B5EF4-FFF2-40B4-BE49-F238E27FC236}">
                <a16:creationId xmlns:a16="http://schemas.microsoft.com/office/drawing/2014/main" id="{4D7D78E3-8308-0B49-A947-F2C69AF19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" y="2316912"/>
            <a:ext cx="9141291" cy="28265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B2F915-BBE6-454D-92BB-233724068B08}"/>
              </a:ext>
            </a:extLst>
          </p:cNvPr>
          <p:cNvSpPr/>
          <p:nvPr userDrawn="1"/>
        </p:nvSpPr>
        <p:spPr>
          <a:xfrm>
            <a:off x="0" y="-1"/>
            <a:ext cx="9144000" cy="3073941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750115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84232" y="1700490"/>
            <a:ext cx="6614444" cy="130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ctr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 sz="2000"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04235"/>
            <a:ext cx="826851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Google Shape;13;p1">
            <a:extLst>
              <a:ext uri="{FF2B5EF4-FFF2-40B4-BE49-F238E27FC236}">
                <a16:creationId xmlns:a16="http://schemas.microsoft.com/office/drawing/2014/main" id="{AFD0AC09-D913-FF46-A829-005AB2F0ED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7F9259-E203-A743-A9D0-11D126468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1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2550" y="646024"/>
            <a:ext cx="7859287" cy="32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2550" y="1294598"/>
            <a:ext cx="7859287" cy="320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99A783F-6AF8-AE4E-90D1-DE07F54E6A7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175" y="4590595"/>
            <a:ext cx="366815" cy="36681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1" r:id="rId2"/>
    <p:sldLayoutId id="2147483691" r:id="rId3"/>
    <p:sldLayoutId id="2147483692" r:id="rId4"/>
    <p:sldLayoutId id="2147483696" r:id="rId5"/>
    <p:sldLayoutId id="2147483697" r:id="rId6"/>
    <p:sldLayoutId id="2147483701" r:id="rId7"/>
    <p:sldLayoutId id="2147483702" r:id="rId8"/>
    <p:sldLayoutId id="2147483698" r:id="rId9"/>
    <p:sldLayoutId id="2147483699" r:id="rId10"/>
    <p:sldLayoutId id="2147483663" r:id="rId11"/>
    <p:sldLayoutId id="2147483679" r:id="rId12"/>
    <p:sldLayoutId id="2147483687" r:id="rId13"/>
    <p:sldLayoutId id="2147483689" r:id="rId14"/>
    <p:sldLayoutId id="2147483690" r:id="rId15"/>
    <p:sldLayoutId id="2147483686" r:id="rId16"/>
    <p:sldLayoutId id="2147483688" r:id="rId17"/>
    <p:sldLayoutId id="2147483658" r:id="rId18"/>
    <p:sldLayoutId id="2147483695" r:id="rId19"/>
    <p:sldLayoutId id="2147483684" r:id="rId20"/>
    <p:sldLayoutId id="2147483667" r:id="rId21"/>
    <p:sldLayoutId id="2147483694" r:id="rId22"/>
    <p:sldLayoutId id="2147483693" r:id="rId23"/>
    <p:sldLayoutId id="2147483700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AD9C70"/>
        </a:buClr>
        <a:buFont typeface="Arial"/>
        <a:defRPr sz="1400" b="0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CE9A-B81B-7240-80EC-566A98D7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60" y="3690034"/>
            <a:ext cx="6536497" cy="1405841"/>
          </a:xfrm>
        </p:spPr>
        <p:txBody>
          <a:bodyPr/>
          <a:lstStyle/>
          <a:p>
            <a:r>
              <a:rPr lang="en-US" dirty="0"/>
              <a:t>Future of the INTERMAGNET web site &amp; archive (part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FCC92-8950-8440-9F9F-76058A132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980842"/>
            <a:ext cx="7846452" cy="810322"/>
          </a:xfrm>
        </p:spPr>
        <p:txBody>
          <a:bodyPr/>
          <a:lstStyle/>
          <a:p>
            <a:r>
              <a:rPr lang="en-US" dirty="0"/>
              <a:t>Simon Flower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3"/>
    </mc:Choice>
    <mc:Fallback xmlns="">
      <p:transition spd="slow" advTm="151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 is underway at BGS to implement the services needed to run INTERMAGNET’s archive</a:t>
            </a:r>
          </a:p>
          <a:p>
            <a:r>
              <a:rPr lang="en-GB" dirty="0"/>
              <a:t>It will be tough to have all services working by the deadline</a:t>
            </a:r>
          </a:p>
          <a:p>
            <a:r>
              <a:rPr lang="en-GB" b="1" dirty="0"/>
              <a:t>Any help that other institutes are able to offer is welcome (e.g. the hourly range service)</a:t>
            </a:r>
          </a:p>
          <a:p>
            <a:r>
              <a:rPr lang="en-GB" dirty="0"/>
              <a:t>INTERMAGNET and its users may have to accept some compromises / reductions in service in the short term</a:t>
            </a:r>
          </a:p>
        </p:txBody>
      </p:sp>
    </p:spTree>
    <p:extLst>
      <p:ext uri="{BB962C8B-B14F-4D97-AF65-F5344CB8AC3E}">
        <p14:creationId xmlns:p14="http://schemas.microsoft.com/office/powerpoint/2010/main" val="256565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There’s no sound in this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9704" y="1284973"/>
            <a:ext cx="3142367" cy="3212503"/>
          </a:xfrm>
        </p:spPr>
        <p:txBody>
          <a:bodyPr/>
          <a:lstStyle/>
          <a:p>
            <a:pPr marL="6350" indent="0">
              <a:buNone/>
            </a:pPr>
            <a:r>
              <a:rPr lang="en-GB" dirty="0"/>
              <a:t>I’m sorry – I haven’t had time.</a:t>
            </a:r>
          </a:p>
          <a:p>
            <a:pPr marL="6350" indent="0">
              <a:buNone/>
            </a:pPr>
            <a:endParaRPr lang="en-GB" dirty="0"/>
          </a:p>
          <a:p>
            <a:pPr marL="6350" indent="0">
              <a:buNone/>
            </a:pPr>
            <a:r>
              <a:rPr lang="en-GB" dirty="0"/>
              <a:t>I hope the presentation is easy to understand without an audio narration, but if not, let me know and I’ll try to clarify anything that isn’t clear.</a:t>
            </a:r>
          </a:p>
        </p:txBody>
      </p:sp>
      <p:pic>
        <p:nvPicPr>
          <p:cNvPr id="1026" name="Picture 2" descr="https://geeklift.com/wp-content/uploads/2013/12/no-sound-from-my-iphone1-750x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77" y="1705385"/>
            <a:ext cx="4639535" cy="23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challenge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Charles has presented the current challenge in part 1 of this presentation:</a:t>
            </a:r>
          </a:p>
          <a:p>
            <a:pPr lvl="1"/>
            <a:r>
              <a:rPr lang="en-GB" dirty="0" err="1"/>
              <a:t>NRCan</a:t>
            </a:r>
            <a:r>
              <a:rPr lang="en-GB" dirty="0"/>
              <a:t> are no longer able to host the data archive and associated services</a:t>
            </a:r>
          </a:p>
          <a:p>
            <a:r>
              <a:rPr lang="en-GB" dirty="0"/>
              <a:t>BGS has agreed to take on hosting the service</a:t>
            </a:r>
          </a:p>
          <a:p>
            <a:pPr lvl="1"/>
            <a:r>
              <a:rPr lang="en-GB" dirty="0"/>
              <a:t>BGS is reluctant to do this, as we already have a high level of INTERMAGNET commitments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  <a:p>
            <a:r>
              <a:rPr lang="en-GB" sz="1200" dirty="0">
                <a:solidFill>
                  <a:srgbClr val="FF0000"/>
                </a:solidFill>
              </a:rPr>
              <a:t>This slide has been edited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3703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64"/>
    </mc:Choice>
    <mc:Fallback xmlns="">
      <p:transition spd="slow" advTm="2666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at BGS to move the archive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Agreements reached with IT infrastructure group</a:t>
            </a:r>
          </a:p>
          <a:p>
            <a:pPr lvl="1"/>
            <a:r>
              <a:rPr lang="en-GB" dirty="0"/>
              <a:t>Over storage space for the archive</a:t>
            </a:r>
          </a:p>
          <a:p>
            <a:pPr lvl="1"/>
            <a:r>
              <a:rPr lang="en-GB" dirty="0"/>
              <a:t>Over security issues, particularly related to use of </a:t>
            </a:r>
            <a:r>
              <a:rPr lang="en-GB" dirty="0" err="1"/>
              <a:t>rsync</a:t>
            </a:r>
            <a:r>
              <a:rPr lang="en-GB" dirty="0"/>
              <a:t> for data transfer</a:t>
            </a:r>
          </a:p>
          <a:p>
            <a:r>
              <a:rPr lang="en-GB" dirty="0"/>
              <a:t>Work started on design of systems that will comprise the archive</a:t>
            </a:r>
          </a:p>
          <a:p>
            <a:pPr lvl="1"/>
            <a:r>
              <a:rPr lang="en-GB" dirty="0"/>
              <a:t>The system at BGS will be based on BGS’ Kubernetes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60762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 that need to be considered:</a:t>
            </a:r>
            <a:br>
              <a:rPr lang="en-GB" dirty="0"/>
            </a:br>
            <a:r>
              <a:rPr lang="en-GB" dirty="0"/>
              <a:t>1.) Transfer of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Rsync</a:t>
            </a:r>
            <a:r>
              <a:rPr lang="en-GB" dirty="0"/>
              <a:t> transfer arrangements need to be set up with the 4 other GINS (Canada, France, Japan, US)</a:t>
            </a:r>
          </a:p>
          <a:p>
            <a:r>
              <a:rPr lang="en-GB" dirty="0"/>
              <a:t>Interim / handover arrangements for GINs transferring data to </a:t>
            </a:r>
            <a:r>
              <a:rPr lang="en-GB" dirty="0" err="1"/>
              <a:t>NRCan</a:t>
            </a:r>
            <a:r>
              <a:rPr lang="en-GB" dirty="0"/>
              <a:t> / transferring data to BGS need to be agreed</a:t>
            </a:r>
          </a:p>
          <a:p>
            <a:r>
              <a:rPr lang="en-GB" dirty="0"/>
              <a:t>The archive of data at </a:t>
            </a:r>
            <a:r>
              <a:rPr lang="en-GB" dirty="0" err="1"/>
              <a:t>NRCan</a:t>
            </a:r>
            <a:r>
              <a:rPr lang="en-GB" dirty="0"/>
              <a:t> needs to be transferred to BGS</a:t>
            </a:r>
          </a:p>
          <a:p>
            <a:pPr lvl="1"/>
            <a:r>
              <a:rPr lang="en-GB" dirty="0"/>
              <a:t>Without overwriting the </a:t>
            </a:r>
            <a:r>
              <a:rPr lang="en-GB" dirty="0" err="1"/>
              <a:t>exisiting</a:t>
            </a:r>
            <a:r>
              <a:rPr lang="en-GB" dirty="0"/>
              <a:t> archive at the Edinburgh GIN</a:t>
            </a:r>
          </a:p>
        </p:txBody>
      </p:sp>
    </p:spTree>
    <p:extLst>
      <p:ext uri="{BB962C8B-B14F-4D97-AF65-F5344CB8AC3E}">
        <p14:creationId xmlns:p14="http://schemas.microsoft.com/office/powerpoint/2010/main" val="16960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99498"/>
            <a:ext cx="7861758" cy="1324502"/>
          </a:xfrm>
        </p:spPr>
        <p:txBody>
          <a:bodyPr/>
          <a:lstStyle/>
          <a:p>
            <a:r>
              <a:rPr lang="en-GB" dirty="0"/>
              <a:t>Items that need to be considered:</a:t>
            </a:r>
            <a:br>
              <a:rPr lang="en-GB" dirty="0"/>
            </a:br>
            <a:r>
              <a:rPr lang="en-GB" dirty="0"/>
              <a:t>2.) The plotting service</a:t>
            </a:r>
            <a:br>
              <a:rPr lang="en-GB" dirty="0"/>
            </a:br>
            <a:r>
              <a:rPr lang="en-GB" dirty="0"/>
              <a:t>3.) The data download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9704" y="1649506"/>
            <a:ext cx="7852133" cy="2847970"/>
          </a:xfrm>
        </p:spPr>
        <p:txBody>
          <a:bodyPr/>
          <a:lstStyle/>
          <a:p>
            <a:r>
              <a:rPr lang="en-GB" dirty="0"/>
              <a:t>BGS has an existing web service for the Edinburgh GIN. </a:t>
            </a:r>
          </a:p>
          <a:p>
            <a:r>
              <a:rPr lang="en-GB" dirty="0"/>
              <a:t>The web service has a user interface that allows both plotting &amp; downloading data</a:t>
            </a:r>
          </a:p>
          <a:p>
            <a:r>
              <a:rPr lang="en-GB" dirty="0"/>
              <a:t>The interface is quite different to the current system at </a:t>
            </a:r>
            <a:r>
              <a:rPr lang="en-GB" dirty="0" err="1"/>
              <a:t>NRCan</a:t>
            </a:r>
            <a:endParaRPr lang="en-GB" dirty="0"/>
          </a:p>
          <a:p>
            <a:r>
              <a:rPr lang="en-GB" dirty="0"/>
              <a:t>The interface is old (e.g. it probably does not conform to accessibility guidelines)</a:t>
            </a:r>
          </a:p>
          <a:p>
            <a:r>
              <a:rPr lang="en-GB" dirty="0"/>
              <a:t>The web service needs to be modified to honour the INTERMAGNET data ‘embargo’ periods</a:t>
            </a:r>
          </a:p>
          <a:p>
            <a:r>
              <a:rPr lang="en-GB" dirty="0"/>
              <a:t>There will not be time to work on anything different before the transfer deadline</a:t>
            </a:r>
          </a:p>
          <a:p>
            <a:r>
              <a:rPr lang="en-GB" dirty="0"/>
              <a:t>The BGS system is password protected, but could now be made open to allow people to try it out</a:t>
            </a:r>
          </a:p>
        </p:txBody>
      </p:sp>
    </p:spTree>
    <p:extLst>
      <p:ext uri="{BB962C8B-B14F-4D97-AF65-F5344CB8AC3E}">
        <p14:creationId xmlns:p14="http://schemas.microsoft.com/office/powerpoint/2010/main" val="318516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 that need to be considered:</a:t>
            </a:r>
            <a:br>
              <a:rPr lang="en-GB" dirty="0"/>
            </a:br>
            <a:r>
              <a:rPr lang="en-GB" dirty="0"/>
              <a:t>4.) The ftp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BGS has ftp software that works with the Edinburgh GIN database</a:t>
            </a:r>
          </a:p>
          <a:p>
            <a:pPr lvl="1"/>
            <a:r>
              <a:rPr lang="en-GB" dirty="0"/>
              <a:t>(The Edinburgh GIN does not store data in the formats received from observatories, but in a flat-file database)</a:t>
            </a:r>
          </a:p>
          <a:p>
            <a:r>
              <a:rPr lang="en-GB" dirty="0"/>
              <a:t>The ftp software is largely ready to be used</a:t>
            </a:r>
          </a:p>
          <a:p>
            <a:r>
              <a:rPr lang="en-GB" dirty="0"/>
              <a:t>Ftp passive mode data transfers don’t work – this needs to be fixed as many clients now default to passive mode</a:t>
            </a:r>
          </a:p>
        </p:txBody>
      </p:sp>
    </p:spTree>
    <p:extLst>
      <p:ext uri="{BB962C8B-B14F-4D97-AF65-F5344CB8AC3E}">
        <p14:creationId xmlns:p14="http://schemas.microsoft.com/office/powerpoint/2010/main" val="100463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 that need to be considered: </a:t>
            </a:r>
            <a:br>
              <a:rPr lang="en-GB" dirty="0"/>
            </a:br>
            <a:r>
              <a:rPr lang="en-GB" dirty="0"/>
              <a:t>5.) Calculation and display of hourly ranges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BGS does not have software for this</a:t>
            </a:r>
          </a:p>
          <a:p>
            <a:r>
              <a:rPr lang="en-GB" dirty="0"/>
              <a:t>Possibly another institute could work on application for hourly range software, using the BGS web service</a:t>
            </a:r>
          </a:p>
          <a:p>
            <a:pPr lvl="1"/>
            <a:r>
              <a:rPr lang="en-GB" dirty="0"/>
              <a:t>BGS is unlikely to have time before the transfer deadline</a:t>
            </a:r>
          </a:p>
          <a:p>
            <a:r>
              <a:rPr lang="en-GB" dirty="0"/>
              <a:t>The problem of honouring the data embargo period needs to be solved if the web service is to be used</a:t>
            </a:r>
          </a:p>
        </p:txBody>
      </p:sp>
    </p:spTree>
    <p:extLst>
      <p:ext uri="{BB962C8B-B14F-4D97-AF65-F5344CB8AC3E}">
        <p14:creationId xmlns:p14="http://schemas.microsoft.com/office/powerpoint/2010/main" val="215685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 that need to be considered:</a:t>
            </a:r>
            <a:br>
              <a:rPr lang="en-GB" dirty="0"/>
            </a:br>
            <a:r>
              <a:rPr lang="en-GB" dirty="0"/>
              <a:t>6.) Download logs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BGS does not currently record download statistics for data distributed from the web service or ftp service</a:t>
            </a:r>
          </a:p>
          <a:p>
            <a:r>
              <a:rPr lang="en-GB" dirty="0"/>
              <a:t>These download statistics are needs to honour our commitments to the observatory data providers</a:t>
            </a:r>
          </a:p>
        </p:txBody>
      </p:sp>
    </p:spTree>
    <p:extLst>
      <p:ext uri="{BB962C8B-B14F-4D97-AF65-F5344CB8AC3E}">
        <p14:creationId xmlns:p14="http://schemas.microsoft.com/office/powerpoint/2010/main" val="61468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GS">
      <a:dk1>
        <a:srgbClr val="002E40"/>
      </a:dk1>
      <a:lt1>
        <a:srgbClr val="FFFFFF"/>
      </a:lt1>
      <a:dk2>
        <a:srgbClr val="AD9C70"/>
      </a:dk2>
      <a:lt2>
        <a:srgbClr val="FFFFFF"/>
      </a:lt2>
      <a:accent1>
        <a:srgbClr val="002E40"/>
      </a:accent1>
      <a:accent2>
        <a:srgbClr val="AD9C70"/>
      </a:accent2>
      <a:accent3>
        <a:srgbClr val="99B096"/>
      </a:accent3>
      <a:accent4>
        <a:srgbClr val="7391BF"/>
      </a:accent4>
      <a:accent5>
        <a:srgbClr val="518791"/>
      </a:accent5>
      <a:accent6>
        <a:srgbClr val="D38080"/>
      </a:accent6>
      <a:hlink>
        <a:srgbClr val="AD9C70"/>
      </a:hlink>
      <a:folHlink>
        <a:srgbClr val="AD9C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GS-PPT-Template-16x9-150dpi-Lite.pptx" id="{C8D2188C-6789-4358-ADD1-475232515FAF}" vid="{95F2FA9C-3F4F-41DB-9AA4-49F3C23B8C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</TotalTime>
  <Words>638</Words>
  <Application>Microsoft Office PowerPoint</Application>
  <PresentationFormat>On-screen Show (16:9)</PresentationFormat>
  <Paragraphs>65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Future of the INTERMAGNET web site &amp; archive (part 2)</vt:lpstr>
      <vt:lpstr>There’s no sound in this presentation</vt:lpstr>
      <vt:lpstr>Current challenge</vt:lpstr>
      <vt:lpstr>Progress at BGS to move the archive</vt:lpstr>
      <vt:lpstr>Items that need to be considered: 1.) Transfer of data</vt:lpstr>
      <vt:lpstr>Items that need to be considered: 2.) The plotting service 3.) The data download service</vt:lpstr>
      <vt:lpstr>Items that need to be considered: 4.) The ftp service</vt:lpstr>
      <vt:lpstr>Items that need to be considered:  5.) Calculation and display of hourly ranges</vt:lpstr>
      <vt:lpstr>Items that need to be considered: 6.) Download logs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Rayner, Deborah C.</dc:creator>
  <cp:lastModifiedBy>Lewis Andrew</cp:lastModifiedBy>
  <cp:revision>134</cp:revision>
  <dcterms:modified xsi:type="dcterms:W3CDTF">2020-09-26T11:09:09Z</dcterms:modified>
</cp:coreProperties>
</file>