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3.jpeg" ContentType="image/jpeg"/>
  <Override PartName="/ppt/media/image8.png" ContentType="image/png"/>
  <Override PartName="/ppt/media/image25.png" ContentType="image/png"/>
  <Override PartName="/ppt/media/hdphoto1.wdp" ContentType="image/vnd.ms-photo"/>
  <Override PartName="/ppt/media/image22.gif" ContentType="image/gif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8.wmf" ContentType="image/x-wmf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26.png" ContentType="image/png"/>
  <Override PartName="/ppt/media/hdphoto2.wdp" ContentType="image/vnd.ms-photo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27.png" ContentType="image/png"/>
  <Override PartName="/ppt/media/hdphoto3.wdp" ContentType="image/vnd.ms-photo"/>
  <Override PartName="/ppt/media/image16.png" ContentType="image/png"/>
  <Override PartName="/ppt/media/image28.png" ContentType="image/png"/>
  <Override PartName="/ppt/media/hdphoto4.wdp" ContentType="image/vnd.ms-photo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4.png" ContentType="image/png"/>
  <Override PartName="/ppt/media/image29.png" ContentType="image/png"/>
  <Override PartName="/ppt/media/image30.png" ContentType="image/png"/>
  <Override PartName="/ppt/media/image31.wmf" ContentType="image/x-wmf"/>
  <Override PartName="/ppt/media/image32.png" ContentType="image/png"/>
  <Override PartName="/ppt/media/image33.png" ContentType="image/png"/>
  <Override PartName="/ppt/media/image3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orbe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AU" sz="2000" spc="-1" strike="noStrike">
                <a:latin typeface="Arial"/>
              </a:rPr>
              <a:t>Click to edit the notes format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AU" sz="1400" spc="-1" strike="noStrike">
                <a:latin typeface="Times New Roman"/>
              </a:rPr>
              <a:t>&lt;header&gt;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AU" sz="1400" spc="-1" strike="noStrike">
                <a:latin typeface="Times New Roman"/>
              </a:rPr>
              <a:t>&lt;date/time&gt;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AU" sz="1400" spc="-1" strike="noStrike">
                <a:latin typeface="Times New Roman"/>
              </a:rPr>
              <a:t>&lt;footer&gt;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4211B00-0239-400C-8FE0-127B8D59C01D}" type="slidenum">
              <a:rPr b="0" lang="en-AU" sz="1400" spc="-1" strike="noStrike">
                <a:latin typeface="Times New Roman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Thanks for allowing me time to introduce our recent decision to join the Definitive Data checking group and associated requests from us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0AF71A0-903C-4FDD-83D7-6DAE58E4C077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AU" sz="2000" spc="-1" strike="noStrike">
              <a:latin typeface="Arial"/>
            </a:endParaRPr>
          </a:p>
        </p:txBody>
      </p:sp>
      <p:sp>
        <p:nvSpPr>
          <p:cNvPr id="2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22486E3-7EC3-4073-9B37-084512177A1A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About 30 people working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On top of fluxgate, we have a vector measurement system using overhauser GSM-90.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DI-72: Over a hundred kg, 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still in use for weekly absolute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Observation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Based on the principle before the advent of DI-flux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0C0C42B-7FFC-4366-B9A9-95821EC0540B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We are national authority.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86F75AF-2748-47C1-88C6-4625F3D6A73E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Inside a circle centered at Kakioka obs. with radius of 35km, it is forbidden to run DC-powered trains. 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May be able to use the government power. </a:t>
            </a: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On the other hand, 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EB4F1C7-0CA0-4AE5-88C1-D804EFC280FD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Authority under authority, prestige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50E70C8-0722-4449-BDAB-6701B8935A3E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AU" sz="2000" spc="-1" strike="noStrike">
                <a:latin typeface="Arial"/>
              </a:rPr>
              <a:t>Apart from authority, it is essential to show that we are really a part of international consortium, if we are to get…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A5AFC94A-C732-4565-BD91-68D40F6CF2F2}" type="slidenum">
              <a:rPr b="0" lang="en-AU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AU" sz="18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2905560" y="51480"/>
            <a:ext cx="5986800" cy="303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2905560" y="51480"/>
            <a:ext cx="5986800" cy="3033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slideLayout" Target="../slideLayouts/slideLayout1.xml"/><Relationship Id="rId16" Type="http://schemas.openxmlformats.org/officeDocument/2006/relationships/slideLayout" Target="../slideLayouts/slideLayout2.xml"/><Relationship Id="rId17" Type="http://schemas.openxmlformats.org/officeDocument/2006/relationships/slideLayout" Target="../slideLayouts/slideLayout3.xml"/><Relationship Id="rId18" Type="http://schemas.openxmlformats.org/officeDocument/2006/relationships/slideLayout" Target="../slideLayouts/slideLayout4.xml"/><Relationship Id="rId19" Type="http://schemas.openxmlformats.org/officeDocument/2006/relationships/slideLayout" Target="../slideLayouts/slideLayout5.xml"/><Relationship Id="rId2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7.xml"/><Relationship Id="rId22" Type="http://schemas.openxmlformats.org/officeDocument/2006/relationships/slideLayout" Target="../slideLayouts/slideLayout8.xml"/><Relationship Id="rId23" Type="http://schemas.openxmlformats.org/officeDocument/2006/relationships/slideLayout" Target="../slideLayouts/slideLayout9.xml"/><Relationship Id="rId24" Type="http://schemas.openxmlformats.org/officeDocument/2006/relationships/slideLayout" Target="../slideLayouts/slideLayout10.xml"/><Relationship Id="rId25" Type="http://schemas.openxmlformats.org/officeDocument/2006/relationships/slideLayout" Target="../slideLayouts/slideLayout11.xml"/><Relationship Id="rId2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microsoft.com/office/2007/relationships/hdphoto" Target="../media/hdphoto3.wdp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図 9" descr="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24000" y="1563480"/>
            <a:ext cx="3384000" cy="3571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" name="image5.png" descr=""/>
          <p:cNvPicPr/>
          <p:nvPr/>
        </p:nvPicPr>
        <p:blipFill>
          <a:blip r:embed="rId4"/>
          <a:stretch/>
        </p:blipFill>
        <p:spPr>
          <a:xfrm>
            <a:off x="720" y="36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2" name="image6.png" descr=""/>
          <p:cNvPicPr/>
          <p:nvPr/>
        </p:nvPicPr>
        <p:blipFill>
          <a:blip r:embed="rId5"/>
          <a:stretch/>
        </p:blipFill>
        <p:spPr>
          <a:xfrm>
            <a:off x="0" y="360"/>
            <a:ext cx="9142560" cy="3349080"/>
          </a:xfrm>
          <a:prstGeom prst="rect">
            <a:avLst/>
          </a:prstGeom>
          <a:ln>
            <a:noFill/>
          </a:ln>
        </p:spPr>
      </p:pic>
      <p:sp>
        <p:nvSpPr>
          <p:cNvPr id="3" name="Line 1"/>
          <p:cNvSpPr/>
          <p:nvPr/>
        </p:nvSpPr>
        <p:spPr>
          <a:xfrm>
            <a:off x="8431200" y="4714560"/>
            <a:ext cx="360" cy="43200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image1.jpg" descr=""/>
          <p:cNvPicPr/>
          <p:nvPr/>
        </p:nvPicPr>
        <p:blipFill>
          <a:blip r:embed="rId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5" name="image2.png" descr=""/>
          <p:cNvPicPr/>
          <p:nvPr/>
        </p:nvPicPr>
        <p:blipFill>
          <a:blip r:embed="rId7"/>
          <a:stretch/>
        </p:blipFill>
        <p:spPr>
          <a:xfrm>
            <a:off x="720" y="36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6" name="image3.png" descr=""/>
          <p:cNvPicPr/>
          <p:nvPr/>
        </p:nvPicPr>
        <p:blipFill>
          <a:blip r:embed="rId8"/>
          <a:stretch/>
        </p:blipFill>
        <p:spPr>
          <a:xfrm>
            <a:off x="720" y="36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7" name="image4.png" descr=""/>
          <p:cNvPicPr/>
          <p:nvPr/>
        </p:nvPicPr>
        <p:blipFill>
          <a:blip r:embed="rId9"/>
          <a:stretch/>
        </p:blipFill>
        <p:spPr>
          <a:xfrm>
            <a:off x="-4680" y="1260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8" name="図 13" descr=""/>
          <p:cNvPicPr/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amount="-84000"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75240" y="-740520"/>
            <a:ext cx="3384000" cy="3571920"/>
          </a:xfrm>
          <a:prstGeom prst="rect">
            <a:avLst/>
          </a:prstGeom>
          <a:ln>
            <a:noFill/>
          </a:ln>
          <a:effectLst>
            <a:softEdge rad="952500"/>
          </a:effectLst>
        </p:spPr>
      </p:pic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2483640" y="123480"/>
            <a:ext cx="6408360" cy="110232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en-US" sz="3600" spc="-1" strike="noStrike">
                <a:solidFill>
                  <a:srgbClr val="000000"/>
                </a:solidFill>
                <a:latin typeface="Corbel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Line 3"/>
          <p:cNvSpPr/>
          <p:nvPr/>
        </p:nvSpPr>
        <p:spPr>
          <a:xfrm>
            <a:off x="8431200" y="4714560"/>
            <a:ext cx="360" cy="43200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図 12" descr=""/>
          <p:cNvPicPr/>
          <p:nvPr/>
        </p:nvPicPr>
        <p:blipFill>
          <a:blip r:embed="rId11"/>
          <a:stretch/>
        </p:blipFill>
        <p:spPr>
          <a:xfrm>
            <a:off x="294480" y="4552920"/>
            <a:ext cx="1150560" cy="459000"/>
          </a:xfrm>
          <a:prstGeom prst="rect">
            <a:avLst/>
          </a:prstGeom>
          <a:ln>
            <a:noFill/>
          </a:ln>
        </p:spPr>
      </p:pic>
      <p:grpSp>
        <p:nvGrpSpPr>
          <p:cNvPr id="12" name="Group 4"/>
          <p:cNvGrpSpPr/>
          <p:nvPr/>
        </p:nvGrpSpPr>
        <p:grpSpPr>
          <a:xfrm>
            <a:off x="1475640" y="4443840"/>
            <a:ext cx="642600" cy="622800"/>
            <a:chOff x="1475640" y="4443840"/>
            <a:chExt cx="642600" cy="622800"/>
          </a:xfrm>
        </p:grpSpPr>
        <p:sp>
          <p:nvSpPr>
            <p:cNvPr id="13" name="CustomShape 5"/>
            <p:cNvSpPr/>
            <p:nvPr/>
          </p:nvSpPr>
          <p:spPr>
            <a:xfrm>
              <a:off x="1635120" y="4750920"/>
              <a:ext cx="338760" cy="109800"/>
            </a:xfrm>
            <a:custGeom>
              <a:avLst/>
              <a:gdLst/>
              <a:ahLst/>
              <a:rect l="l" t="t" r="r" b="b"/>
              <a:pathLst>
                <a:path w="2051050" h="666750">
                  <a:moveTo>
                    <a:pt x="996950" y="0"/>
                  </a:moveTo>
                  <a:lnTo>
                    <a:pt x="1130300" y="6350"/>
                  </a:lnTo>
                  <a:lnTo>
                    <a:pt x="1206500" y="50800"/>
                  </a:lnTo>
                  <a:lnTo>
                    <a:pt x="1263650" y="95250"/>
                  </a:lnTo>
                  <a:lnTo>
                    <a:pt x="1339850" y="107950"/>
                  </a:lnTo>
                  <a:lnTo>
                    <a:pt x="1422400" y="95250"/>
                  </a:lnTo>
                  <a:lnTo>
                    <a:pt x="1517650" y="50800"/>
                  </a:lnTo>
                  <a:lnTo>
                    <a:pt x="1606550" y="12700"/>
                  </a:lnTo>
                  <a:lnTo>
                    <a:pt x="1695450" y="12700"/>
                  </a:lnTo>
                  <a:lnTo>
                    <a:pt x="1822450" y="31750"/>
                  </a:lnTo>
                  <a:lnTo>
                    <a:pt x="1917700" y="69850"/>
                  </a:lnTo>
                  <a:lnTo>
                    <a:pt x="1987550" y="133350"/>
                  </a:lnTo>
                  <a:lnTo>
                    <a:pt x="2025650" y="203200"/>
                  </a:lnTo>
                  <a:lnTo>
                    <a:pt x="2051050" y="311150"/>
                  </a:lnTo>
                  <a:lnTo>
                    <a:pt x="2032000" y="431800"/>
                  </a:lnTo>
                  <a:lnTo>
                    <a:pt x="1987550" y="533400"/>
                  </a:lnTo>
                  <a:lnTo>
                    <a:pt x="1898650" y="603250"/>
                  </a:lnTo>
                  <a:lnTo>
                    <a:pt x="1816100" y="641350"/>
                  </a:lnTo>
                  <a:lnTo>
                    <a:pt x="1670050" y="660400"/>
                  </a:lnTo>
                  <a:lnTo>
                    <a:pt x="1543050" y="641350"/>
                  </a:lnTo>
                  <a:lnTo>
                    <a:pt x="1498600" y="603250"/>
                  </a:lnTo>
                  <a:lnTo>
                    <a:pt x="1416050" y="571500"/>
                  </a:lnTo>
                  <a:lnTo>
                    <a:pt x="1358900" y="558800"/>
                  </a:lnTo>
                  <a:lnTo>
                    <a:pt x="1276350" y="584200"/>
                  </a:lnTo>
                  <a:lnTo>
                    <a:pt x="1155700" y="635000"/>
                  </a:lnTo>
                  <a:lnTo>
                    <a:pt x="1092200" y="654050"/>
                  </a:lnTo>
                  <a:lnTo>
                    <a:pt x="1028700" y="666750"/>
                  </a:lnTo>
                  <a:lnTo>
                    <a:pt x="920750" y="647700"/>
                  </a:lnTo>
                  <a:lnTo>
                    <a:pt x="838200" y="609600"/>
                  </a:lnTo>
                  <a:lnTo>
                    <a:pt x="755650" y="571500"/>
                  </a:lnTo>
                  <a:lnTo>
                    <a:pt x="717550" y="565150"/>
                  </a:lnTo>
                  <a:lnTo>
                    <a:pt x="641350" y="565150"/>
                  </a:lnTo>
                  <a:lnTo>
                    <a:pt x="584200" y="590550"/>
                  </a:lnTo>
                  <a:lnTo>
                    <a:pt x="520700" y="628650"/>
                  </a:lnTo>
                  <a:lnTo>
                    <a:pt x="476250" y="654050"/>
                  </a:lnTo>
                  <a:lnTo>
                    <a:pt x="381000" y="666750"/>
                  </a:lnTo>
                  <a:lnTo>
                    <a:pt x="304800" y="666750"/>
                  </a:lnTo>
                  <a:lnTo>
                    <a:pt x="241300" y="641350"/>
                  </a:lnTo>
                  <a:lnTo>
                    <a:pt x="133350" y="590550"/>
                  </a:lnTo>
                  <a:lnTo>
                    <a:pt x="69850" y="520700"/>
                  </a:lnTo>
                  <a:lnTo>
                    <a:pt x="19050" y="438150"/>
                  </a:lnTo>
                  <a:lnTo>
                    <a:pt x="0" y="349250"/>
                  </a:lnTo>
                  <a:lnTo>
                    <a:pt x="25400" y="234950"/>
                  </a:lnTo>
                  <a:lnTo>
                    <a:pt x="76200" y="133350"/>
                  </a:lnTo>
                  <a:lnTo>
                    <a:pt x="139700" y="69850"/>
                  </a:lnTo>
                  <a:lnTo>
                    <a:pt x="215900" y="31750"/>
                  </a:lnTo>
                  <a:lnTo>
                    <a:pt x="298450" y="6350"/>
                  </a:lnTo>
                  <a:lnTo>
                    <a:pt x="387350" y="0"/>
                  </a:lnTo>
                  <a:lnTo>
                    <a:pt x="457200" y="12700"/>
                  </a:lnTo>
                  <a:lnTo>
                    <a:pt x="539750" y="44450"/>
                  </a:lnTo>
                  <a:lnTo>
                    <a:pt x="609600" y="88900"/>
                  </a:lnTo>
                  <a:lnTo>
                    <a:pt x="685800" y="107950"/>
                  </a:lnTo>
                  <a:lnTo>
                    <a:pt x="781050" y="88900"/>
                  </a:lnTo>
                  <a:lnTo>
                    <a:pt x="857250" y="44450"/>
                  </a:lnTo>
                  <a:lnTo>
                    <a:pt x="927100" y="12700"/>
                  </a:lnTo>
                  <a:lnTo>
                    <a:pt x="9969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6"/>
            <p:cNvSpPr/>
            <p:nvPr/>
          </p:nvSpPr>
          <p:spPr>
            <a:xfrm>
              <a:off x="1546920" y="4770720"/>
              <a:ext cx="48960" cy="55440"/>
            </a:xfrm>
            <a:custGeom>
              <a:avLst/>
              <a:gdLst/>
              <a:ahLst/>
              <a:rect l="l" t="t" r="r" b="b"/>
              <a:pathLst>
                <a:path w="298450" h="336550">
                  <a:moveTo>
                    <a:pt x="177800" y="69850"/>
                  </a:moveTo>
                  <a:lnTo>
                    <a:pt x="190500" y="19050"/>
                  </a:lnTo>
                  <a:lnTo>
                    <a:pt x="215900" y="0"/>
                  </a:lnTo>
                  <a:lnTo>
                    <a:pt x="254000" y="25400"/>
                  </a:lnTo>
                  <a:lnTo>
                    <a:pt x="266700" y="69850"/>
                  </a:lnTo>
                  <a:lnTo>
                    <a:pt x="273050" y="114300"/>
                  </a:lnTo>
                  <a:lnTo>
                    <a:pt x="292100" y="152400"/>
                  </a:lnTo>
                  <a:lnTo>
                    <a:pt x="298450" y="196850"/>
                  </a:lnTo>
                  <a:lnTo>
                    <a:pt x="298450" y="247650"/>
                  </a:lnTo>
                  <a:lnTo>
                    <a:pt x="266700" y="292100"/>
                  </a:lnTo>
                  <a:lnTo>
                    <a:pt x="222250" y="317500"/>
                  </a:lnTo>
                  <a:lnTo>
                    <a:pt x="158750" y="336550"/>
                  </a:lnTo>
                  <a:lnTo>
                    <a:pt x="101600" y="323850"/>
                  </a:lnTo>
                  <a:lnTo>
                    <a:pt x="38100" y="292100"/>
                  </a:lnTo>
                  <a:lnTo>
                    <a:pt x="6350" y="228600"/>
                  </a:lnTo>
                  <a:lnTo>
                    <a:pt x="0" y="177800"/>
                  </a:lnTo>
                  <a:lnTo>
                    <a:pt x="19050" y="120650"/>
                  </a:lnTo>
                  <a:lnTo>
                    <a:pt x="57150" y="76200"/>
                  </a:lnTo>
                  <a:lnTo>
                    <a:pt x="114300" y="69850"/>
                  </a:lnTo>
                  <a:lnTo>
                    <a:pt x="177800" y="69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CustomShape 7"/>
            <p:cNvSpPr/>
            <p:nvPr/>
          </p:nvSpPr>
          <p:spPr>
            <a:xfrm>
              <a:off x="2005920" y="4805640"/>
              <a:ext cx="53280" cy="44640"/>
            </a:xfrm>
            <a:custGeom>
              <a:avLst/>
              <a:gdLst/>
              <a:ahLst/>
              <a:rect l="l" t="t" r="r" b="b"/>
              <a:pathLst>
                <a:path w="323850" h="273050">
                  <a:moveTo>
                    <a:pt x="114300" y="57150"/>
                  </a:moveTo>
                  <a:lnTo>
                    <a:pt x="177800" y="19050"/>
                  </a:lnTo>
                  <a:lnTo>
                    <a:pt x="247650" y="6350"/>
                  </a:lnTo>
                  <a:lnTo>
                    <a:pt x="298450" y="25400"/>
                  </a:lnTo>
                  <a:lnTo>
                    <a:pt x="323850" y="82550"/>
                  </a:lnTo>
                  <a:lnTo>
                    <a:pt x="323850" y="127000"/>
                  </a:lnTo>
                  <a:lnTo>
                    <a:pt x="304800" y="165100"/>
                  </a:lnTo>
                  <a:lnTo>
                    <a:pt x="279400" y="203200"/>
                  </a:lnTo>
                  <a:lnTo>
                    <a:pt x="241300" y="234950"/>
                  </a:lnTo>
                  <a:lnTo>
                    <a:pt x="196850" y="260350"/>
                  </a:lnTo>
                  <a:lnTo>
                    <a:pt x="152400" y="273050"/>
                  </a:lnTo>
                  <a:lnTo>
                    <a:pt x="82550" y="260350"/>
                  </a:lnTo>
                  <a:lnTo>
                    <a:pt x="38100" y="241300"/>
                  </a:lnTo>
                  <a:lnTo>
                    <a:pt x="12700" y="177800"/>
                  </a:lnTo>
                  <a:lnTo>
                    <a:pt x="0" y="114300"/>
                  </a:lnTo>
                  <a:lnTo>
                    <a:pt x="19050" y="57150"/>
                  </a:lnTo>
                  <a:lnTo>
                    <a:pt x="50800" y="6350"/>
                  </a:lnTo>
                  <a:lnTo>
                    <a:pt x="88900" y="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6" name="図 19" descr=""/>
            <p:cNvPicPr/>
            <p:nvPr/>
          </p:nvPicPr>
          <p:blipFill>
            <a:blip r:embed="rId12"/>
            <a:stretch/>
          </p:blipFill>
          <p:spPr>
            <a:xfrm>
              <a:off x="1475640" y="4443840"/>
              <a:ext cx="642600" cy="6228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Picture 2" descr="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amount="100000" bright="-57000" colorTemp="1900" grainSize="50" sat="0"/>
                    </a14:imgEffect>
                  </a14:imgLayer>
                </a14:imgProps>
              </a:ext>
            </a:extLst>
          </a:blip>
          <a:stretch/>
        </p:blipFill>
        <p:spPr>
          <a:xfrm rot="240000">
            <a:off x="-1376280" y="-1000080"/>
            <a:ext cx="2975400" cy="29754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algn="tl" blurRad="215900" dir="1195952" dist="139390" rotWithShape="0">
              <a:schemeClr val="tx2">
                <a:alpha val="28000"/>
              </a:schemeClr>
            </a:outerShdw>
            <a:softEdge rad="13970"/>
          </a:effectLst>
          <a:scene3d>
            <a:camera prst="perspectiveHeroicExtremeLeftFacing"/>
            <a:lightRig dir="t" rig="threePt"/>
          </a:scene3d>
        </p:spPr>
      </p:pic>
      <p:sp>
        <p:nvSpPr>
          <p:cNvPr id="18" name="PlaceHolder 8"/>
          <p:cNvSpPr>
            <a:spLocks noGrp="1"/>
          </p:cNvSpPr>
          <p:nvPr>
            <p:ph type="dt"/>
          </p:nvPr>
        </p:nvSpPr>
        <p:spPr>
          <a:xfrm>
            <a:off x="710280" y="4683960"/>
            <a:ext cx="2133360" cy="356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3CAEC00-227F-4EC0-9006-A1D74181D2D8}" type="datetime1">
              <a:rPr b="0" lang="en-AU" sz="1000" spc="-1" strike="noStrike">
                <a:solidFill>
                  <a:srgbClr val="595959"/>
                </a:solidFill>
                <a:latin typeface="Corbel"/>
              </a:rPr>
              <a:t>23/07/2019</a:t>
            </a:fld>
            <a:endParaRPr b="0" lang="en-AU" sz="1000" spc="-1" strike="noStrike">
              <a:latin typeface="Times New Roman"/>
            </a:endParaRPr>
          </a:p>
        </p:txBody>
      </p:sp>
      <p:sp>
        <p:nvSpPr>
          <p:cNvPr id="19" name="PlaceHolder 9"/>
          <p:cNvSpPr>
            <a:spLocks noGrp="1"/>
          </p:cNvSpPr>
          <p:nvPr>
            <p:ph type="ftr"/>
          </p:nvPr>
        </p:nvSpPr>
        <p:spPr>
          <a:xfrm>
            <a:off x="5076000" y="4683960"/>
            <a:ext cx="3194280" cy="3567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20" name="PlaceHolder 10"/>
          <p:cNvSpPr>
            <a:spLocks noGrp="1"/>
          </p:cNvSpPr>
          <p:nvPr>
            <p:ph type="sldNum"/>
          </p:nvPr>
        </p:nvSpPr>
        <p:spPr>
          <a:xfrm>
            <a:off x="5724000" y="4683960"/>
            <a:ext cx="3096000" cy="3567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B36629A-EBF9-4533-BD27-CCA4BE322E0A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595959"/>
                </a:solidFill>
                <a:latin typeface="Corbel"/>
              </a:rPr>
              <a:t>Click to edit the outline text format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Second Outline Level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Third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Fourth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9" descr="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24000" y="1563480"/>
            <a:ext cx="3384000" cy="3571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9" name="image5.png" descr=""/>
          <p:cNvPicPr/>
          <p:nvPr/>
        </p:nvPicPr>
        <p:blipFill>
          <a:blip r:embed="rId3"/>
          <a:stretch/>
        </p:blipFill>
        <p:spPr>
          <a:xfrm>
            <a:off x="720" y="36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60" name="image6.png" descr=""/>
          <p:cNvPicPr/>
          <p:nvPr/>
        </p:nvPicPr>
        <p:blipFill>
          <a:blip r:embed="rId4"/>
          <a:stretch/>
        </p:blipFill>
        <p:spPr>
          <a:xfrm>
            <a:off x="0" y="360"/>
            <a:ext cx="9142560" cy="3349080"/>
          </a:xfrm>
          <a:prstGeom prst="rect">
            <a:avLst/>
          </a:prstGeom>
          <a:ln>
            <a:noFill/>
          </a:ln>
        </p:spPr>
      </p:pic>
      <p:sp>
        <p:nvSpPr>
          <p:cNvPr id="61" name="Line 1"/>
          <p:cNvSpPr/>
          <p:nvPr/>
        </p:nvSpPr>
        <p:spPr>
          <a:xfrm>
            <a:off x="8431200" y="4714560"/>
            <a:ext cx="360" cy="43200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PlaceHolder 2"/>
          <p:cNvSpPr>
            <a:spLocks noGrp="1"/>
          </p:cNvSpPr>
          <p:nvPr>
            <p:ph type="title"/>
          </p:nvPr>
        </p:nvSpPr>
        <p:spPr>
          <a:xfrm>
            <a:off x="2905560" y="51480"/>
            <a:ext cx="5986800" cy="6541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マスター タイトルの書式設定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amount="100000" bright="-53000" colorTemp="2000" grainSize="50" sat="33000"/>
                    </a14:imgEffect>
                  </a14:imgLayer>
                </a14:imgProps>
              </a:ext>
            </a:extLst>
          </a:blip>
          <a:stretch/>
        </p:blipFill>
        <p:spPr>
          <a:xfrm rot="5400000">
            <a:off x="-1368720" y="-1639800"/>
            <a:ext cx="2808000" cy="359892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algn="tl" blurRad="152400" dir="2700000" dist="152225" rotWithShape="0">
              <a:schemeClr val="tx2">
                <a:alpha val="26000"/>
              </a:schemeClr>
            </a:outerShdw>
            <a:softEdge rad="21590"/>
          </a:effectLst>
          <a:scene3d>
            <a:camera prst="isometricBottomDown">
              <a:rot lat="1178905" lon="4013038" rev="1058902"/>
            </a:camera>
            <a:lightRig dir="t" rig="threePt"/>
          </a:scene3d>
          <a:sp3d prstMaterial="matte"/>
        </p:spPr>
      </p:pic>
      <p:sp>
        <p:nvSpPr>
          <p:cNvPr id="64" name="PlaceHolder 3"/>
          <p:cNvSpPr>
            <a:spLocks noGrp="1"/>
          </p:cNvSpPr>
          <p:nvPr>
            <p:ph type="dt"/>
          </p:nvPr>
        </p:nvSpPr>
        <p:spPr>
          <a:xfrm>
            <a:off x="710280" y="4683960"/>
            <a:ext cx="2133360" cy="356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EADB225-F715-470C-A986-43F30571D73C}" type="datetime1">
              <a:rPr b="0" lang="en-AU" sz="1000" spc="-1" strike="noStrike">
                <a:solidFill>
                  <a:srgbClr val="595959"/>
                </a:solidFill>
                <a:latin typeface="Corbel"/>
              </a:rPr>
              <a:t>23/07/2019</a:t>
            </a:fld>
            <a:endParaRPr b="0" lang="en-AU" sz="1000" spc="-1" strike="noStrike"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/>
          </p:nvPr>
        </p:nvSpPr>
        <p:spPr>
          <a:xfrm>
            <a:off x="5148000" y="4683960"/>
            <a:ext cx="3122280" cy="3567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/>
          </p:nvPr>
        </p:nvSpPr>
        <p:spPr>
          <a:xfrm>
            <a:off x="5724000" y="4683960"/>
            <a:ext cx="3096000" cy="3567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3E04134-E68B-4E0A-B1D9-BE58A0B26EE6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595959"/>
                </a:solidFill>
                <a:latin typeface="Corbel"/>
              </a:rPr>
              <a:t>Click to edit the outline text format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Second Outline Level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Third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Fourth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microsoft.com/office/2007/relationships/hdphoto" Target="../media/hdphoto4.wdp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gif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wmf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76000" y="4683960"/>
            <a:ext cx="3194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943B545-CCF3-4EB2-9526-B54E3B79BE73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3636000" y="1037160"/>
            <a:ext cx="5256360" cy="885960"/>
          </a:xfrm>
          <a:prstGeom prst="rect">
            <a:avLst/>
          </a:prstGeom>
          <a:noFill/>
          <a:ln>
            <a:noFill/>
          </a:ln>
          <a:effectLst>
            <a:outerShdw dist="18837" dir="2700000">
              <a:srgbClr val="ffffff"/>
            </a:outerShdw>
          </a:effectLst>
        </p:spPr>
        <p:txBody>
          <a:bodyPr anchor="b">
            <a:normAutofit fontScale="25000"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215968"/>
                </a:solidFill>
                <a:latin typeface="Arial"/>
                <a:ea typeface="メイリオ"/>
              </a:rPr>
              <a:t>Kakioka’s cooperation in DD checking</a:t>
            </a:r>
            <a:br/>
            <a:r>
              <a:rPr b="1" lang="en-US" sz="1800" spc="-1" strike="noStrike">
                <a:solidFill>
                  <a:srgbClr val="404040"/>
                </a:solidFill>
                <a:latin typeface="Arial"/>
                <a:ea typeface="メイリオ"/>
              </a:rPr>
              <a:t>~ with some requests ~</a:t>
            </a:r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3564000" y="3867840"/>
            <a:ext cx="5256360" cy="503640"/>
          </a:xfrm>
          <a:prstGeom prst="rect">
            <a:avLst/>
          </a:prstGeom>
          <a:noFill/>
          <a:ln>
            <a:noFill/>
          </a:ln>
          <a:effectLst>
            <a:outerShdw dist="12261" dir="2414181">
              <a:srgbClr val="ffffff"/>
            </a:outerShdw>
          </a:effectLst>
        </p:spPr>
        <p:txBody>
          <a:bodyPr lIns="90000" rIns="90000" tIns="45000" bIns="45000">
            <a:normAutofit/>
          </a:bodyPr>
          <a:p>
            <a:pPr>
              <a:lnSpc>
                <a:spcPts val="2639"/>
              </a:lnSpc>
              <a:spcBef>
                <a:spcPts val="601"/>
              </a:spcBef>
            </a:pPr>
            <a:r>
              <a:rPr b="1" lang="en-AU" sz="2400" spc="-1" strike="noStrike">
                <a:solidFill>
                  <a:srgbClr val="1f497d"/>
                </a:solidFill>
                <a:latin typeface="Arial"/>
                <a:ea typeface="メイリオ"/>
              </a:rPr>
              <a:t>Seiki Asari</a:t>
            </a:r>
            <a:r>
              <a:rPr b="0" lang="en-AU" sz="1200" spc="-1" strike="noStrike">
                <a:solidFill>
                  <a:srgbClr val="1f497d"/>
                </a:solidFill>
                <a:latin typeface="Arial"/>
                <a:ea typeface="メイリオ"/>
              </a:rPr>
              <a:t>（</a:t>
            </a:r>
            <a:r>
              <a:rPr b="0" lang="en-AU" sz="1200" spc="-1" strike="noStrike">
                <a:solidFill>
                  <a:srgbClr val="1f497d"/>
                </a:solidFill>
                <a:latin typeface="Arial"/>
                <a:ea typeface="メイリオ"/>
              </a:rPr>
              <a:t>Kakioka Magnetic Observatory, JMA, Japan</a:t>
            </a:r>
            <a:r>
              <a:rPr b="0" lang="en-AU" sz="1200" spc="-1" strike="noStrike">
                <a:solidFill>
                  <a:srgbClr val="1f497d"/>
                </a:solidFill>
                <a:latin typeface="Arial"/>
                <a:ea typeface="メイリオ"/>
              </a:rPr>
              <a:t>）</a:t>
            </a:r>
            <a:endParaRPr b="0" lang="en-AU" sz="1200" spc="-1" strike="noStrike">
              <a:latin typeface="Arial"/>
            </a:endParaRPr>
          </a:p>
        </p:txBody>
      </p:sp>
      <p:grpSp>
        <p:nvGrpSpPr>
          <p:cNvPr id="114" name="Group 5"/>
          <p:cNvGrpSpPr/>
          <p:nvPr/>
        </p:nvGrpSpPr>
        <p:grpSpPr>
          <a:xfrm>
            <a:off x="395640" y="2211840"/>
            <a:ext cx="1439640" cy="1871640"/>
            <a:chOff x="395640" y="2211840"/>
            <a:chExt cx="1439640" cy="1871640"/>
          </a:xfrm>
        </p:grpSpPr>
        <p:pic>
          <p:nvPicPr>
            <p:cNvPr id="115" name="Picture 3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76000"/>
                      </a14:imgEffect>
                    </a14:imgLayer>
                  </a14:imgProps>
                </a:ext>
              </a:extLst>
            </a:blip>
            <a:srcRect l="29219" t="13700" r="28587" b="27273"/>
            <a:stretch/>
          </p:blipFill>
          <p:spPr>
            <a:xfrm>
              <a:off x="395640" y="2211840"/>
              <a:ext cx="1439640" cy="151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4" descr=""/>
            <p:cNvPicPr/>
            <p:nvPr/>
          </p:nvPicPr>
          <p:blipFill>
            <a:blip r:embed="rId3"/>
            <a:srcRect l="39321" t="73165" r="34511" b="12674"/>
            <a:stretch/>
          </p:blipFill>
          <p:spPr>
            <a:xfrm>
              <a:off x="497520" y="3720960"/>
              <a:ext cx="1209600" cy="3625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905560" y="51480"/>
            <a:ext cx="598680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Speaking of Kakioka…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76C6A6A-B731-4986-83E4-8080B091A62A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0" name="図 4" descr=""/>
          <p:cNvPicPr/>
          <p:nvPr/>
        </p:nvPicPr>
        <p:blipFill>
          <a:blip r:embed="rId1"/>
          <a:stretch/>
        </p:blipFill>
        <p:spPr>
          <a:xfrm>
            <a:off x="467640" y="763560"/>
            <a:ext cx="3888000" cy="390276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1198080" y="4723920"/>
            <a:ext cx="3265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1f497d"/>
                </a:solidFill>
                <a:latin typeface="Arial"/>
              </a:rPr>
              <a:t>USGS comic book “Journey along a field line”</a:t>
            </a:r>
            <a:endParaRPr b="0" lang="en-AU" sz="1200" spc="-1" strike="noStrike">
              <a:latin typeface="Arial"/>
            </a:endParaRPr>
          </a:p>
        </p:txBody>
      </p:sp>
      <p:grpSp>
        <p:nvGrpSpPr>
          <p:cNvPr id="122" name="Group 5"/>
          <p:cNvGrpSpPr/>
          <p:nvPr/>
        </p:nvGrpSpPr>
        <p:grpSpPr>
          <a:xfrm>
            <a:off x="4716000" y="987480"/>
            <a:ext cx="4248360" cy="2208600"/>
            <a:chOff x="4716000" y="987480"/>
            <a:chExt cx="4248360" cy="2208600"/>
          </a:xfrm>
        </p:grpSpPr>
        <p:sp>
          <p:nvSpPr>
            <p:cNvPr id="123" name="CustomShape 6"/>
            <p:cNvSpPr/>
            <p:nvPr/>
          </p:nvSpPr>
          <p:spPr>
            <a:xfrm>
              <a:off x="4716000" y="987480"/>
              <a:ext cx="2160000" cy="863640"/>
            </a:xfrm>
            <a:prstGeom prst="cloud">
              <a:avLst/>
            </a:prstGeom>
            <a:solidFill>
              <a:srgbClr val="4e80bc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ffffff"/>
                  </a:solidFill>
                  <a:latin typeface="Arial"/>
                </a:rPr>
                <a:t>High quality data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24" name="CustomShape 7"/>
            <p:cNvSpPr/>
            <p:nvPr/>
          </p:nvSpPr>
          <p:spPr>
            <a:xfrm>
              <a:off x="6876360" y="1413360"/>
              <a:ext cx="2088000" cy="863640"/>
            </a:xfrm>
            <a:prstGeom prst="cloud">
              <a:avLst/>
            </a:prstGeom>
            <a:solidFill>
              <a:srgbClr val="4e80bc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ffffff"/>
                  </a:solidFill>
                  <a:latin typeface="Arial"/>
                </a:rPr>
                <a:t>Centennial history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25" name="CustomShape 8"/>
            <p:cNvSpPr/>
            <p:nvPr/>
          </p:nvSpPr>
          <p:spPr>
            <a:xfrm>
              <a:off x="4788000" y="2233800"/>
              <a:ext cx="2592000" cy="962280"/>
            </a:xfrm>
            <a:prstGeom prst="cloud">
              <a:avLst/>
            </a:prstGeom>
            <a:solidFill>
              <a:srgbClr val="4e80bc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ffffff"/>
                  </a:solidFill>
                  <a:latin typeface="Arial"/>
                </a:rPr>
                <a:t>One of 4 Dst Observatories</a:t>
              </a:r>
              <a:endParaRPr b="0" lang="en-AU" sz="1800" spc="-1" strike="noStrike">
                <a:latin typeface="Arial"/>
              </a:endParaRPr>
            </a:p>
          </p:txBody>
        </p:sp>
      </p:grpSp>
      <p:grpSp>
        <p:nvGrpSpPr>
          <p:cNvPr id="126" name="Group 9"/>
          <p:cNvGrpSpPr/>
          <p:nvPr/>
        </p:nvGrpSpPr>
        <p:grpSpPr>
          <a:xfrm>
            <a:off x="5256000" y="3401640"/>
            <a:ext cx="3251880" cy="1221120"/>
            <a:chOff x="5256000" y="3401640"/>
            <a:chExt cx="3251880" cy="1221120"/>
          </a:xfrm>
        </p:grpSpPr>
        <p:sp>
          <p:nvSpPr>
            <p:cNvPr id="127" name="CustomShape 10"/>
            <p:cNvSpPr/>
            <p:nvPr/>
          </p:nvSpPr>
          <p:spPr>
            <a:xfrm>
              <a:off x="6391080" y="3401640"/>
              <a:ext cx="2116800" cy="726120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ffffff"/>
                  </a:solidFill>
                  <a:latin typeface="Arial"/>
                </a:rPr>
                <a:t>In mystery?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28" name="CustomShape 11"/>
            <p:cNvSpPr/>
            <p:nvPr/>
          </p:nvSpPr>
          <p:spPr>
            <a:xfrm>
              <a:off x="5256000" y="4227480"/>
              <a:ext cx="323964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AU" sz="2000" spc="-1" strike="noStrike">
                  <a:solidFill>
                    <a:srgbClr val="008000"/>
                  </a:solidFill>
                  <a:latin typeface="Arial"/>
                </a:rPr>
                <a:t>Let’s get more outgoing!!</a:t>
              </a:r>
              <a:endParaRPr b="0" lang="en-AU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905560" y="51480"/>
            <a:ext cx="598680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Kakioka observatory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9996AE1-66FB-42A3-8762-BC2AE5EBF0BF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2" name="図 4" descr=""/>
          <p:cNvPicPr/>
          <p:nvPr/>
        </p:nvPicPr>
        <p:blipFill>
          <a:blip r:embed="rId1"/>
          <a:stretch/>
        </p:blipFill>
        <p:spPr>
          <a:xfrm>
            <a:off x="1530000" y="2656800"/>
            <a:ext cx="3096000" cy="2435040"/>
          </a:xfrm>
          <a:prstGeom prst="rect">
            <a:avLst/>
          </a:prstGeom>
          <a:ln>
            <a:noFill/>
          </a:ln>
        </p:spPr>
      </p:pic>
      <p:pic>
        <p:nvPicPr>
          <p:cNvPr id="133" name="図 5" descr=""/>
          <p:cNvPicPr/>
          <p:nvPr/>
        </p:nvPicPr>
        <p:blipFill>
          <a:blip r:embed="rId2"/>
          <a:srcRect l="10870" t="30927" r="6369" b="0"/>
          <a:stretch/>
        </p:blipFill>
        <p:spPr>
          <a:xfrm>
            <a:off x="7095960" y="2337120"/>
            <a:ext cx="1872000" cy="2346480"/>
          </a:xfrm>
          <a:prstGeom prst="rect">
            <a:avLst/>
          </a:prstGeom>
          <a:ln>
            <a:noFill/>
          </a:ln>
        </p:spPr>
      </p:pic>
      <p:pic>
        <p:nvPicPr>
          <p:cNvPr id="134" name="図 9" descr=""/>
          <p:cNvPicPr/>
          <p:nvPr/>
        </p:nvPicPr>
        <p:blipFill>
          <a:blip r:embed="rId3"/>
          <a:stretch/>
        </p:blipFill>
        <p:spPr>
          <a:xfrm>
            <a:off x="2755800" y="655560"/>
            <a:ext cx="4334040" cy="257544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6588360" y="1563480"/>
            <a:ext cx="1032480" cy="75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2d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図 14" descr=""/>
          <p:cNvPicPr/>
          <p:nvPr/>
        </p:nvPicPr>
        <p:blipFill>
          <a:blip r:embed="rId4"/>
          <a:stretch/>
        </p:blipFill>
        <p:spPr>
          <a:xfrm>
            <a:off x="286200" y="843480"/>
            <a:ext cx="2233440" cy="2054520"/>
          </a:xfrm>
          <a:prstGeom prst="rect">
            <a:avLst/>
          </a:prstGeom>
          <a:ln>
            <a:noFill/>
          </a:ln>
        </p:spPr>
      </p:pic>
      <p:pic>
        <p:nvPicPr>
          <p:cNvPr id="137" name="図 18" descr=""/>
          <p:cNvPicPr/>
          <p:nvPr/>
        </p:nvPicPr>
        <p:blipFill>
          <a:blip r:embed="rId5"/>
          <a:stretch/>
        </p:blipFill>
        <p:spPr>
          <a:xfrm>
            <a:off x="5243400" y="3537000"/>
            <a:ext cx="1508760" cy="113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339640" y="51480"/>
            <a:ext cx="655236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Kakioka: a governmental institution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B052740-6F00-4C9B-A9B7-D2A3B87D6263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115640" y="3926160"/>
            <a:ext cx="252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0000"/>
                </a:solidFill>
                <a:latin typeface="Arial"/>
              </a:rPr>
              <a:t>Japan Meteorological Agency (JMA)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142" name="Group 5"/>
          <p:cNvGrpSpPr/>
          <p:nvPr/>
        </p:nvGrpSpPr>
        <p:grpSpPr>
          <a:xfrm>
            <a:off x="3656520" y="1243080"/>
            <a:ext cx="5379480" cy="3329280"/>
            <a:chOff x="3656520" y="1243080"/>
            <a:chExt cx="5379480" cy="3329280"/>
          </a:xfrm>
        </p:grpSpPr>
        <p:pic>
          <p:nvPicPr>
            <p:cNvPr id="143" name="図 5" descr=""/>
            <p:cNvPicPr/>
            <p:nvPr/>
          </p:nvPicPr>
          <p:blipFill>
            <a:blip r:embed="rId1"/>
            <a:stretch/>
          </p:blipFill>
          <p:spPr>
            <a:xfrm>
              <a:off x="3656520" y="1243080"/>
              <a:ext cx="5379480" cy="332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CustomShape 6"/>
            <p:cNvSpPr/>
            <p:nvPr/>
          </p:nvSpPr>
          <p:spPr>
            <a:xfrm>
              <a:off x="7355520" y="3668400"/>
              <a:ext cx="1656000" cy="446760"/>
            </a:xfrm>
            <a:prstGeom prst="ellipse">
              <a:avLst/>
            </a:prstGeom>
            <a:noFill/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5" name="CustomShape 7"/>
          <p:cNvSpPr/>
          <p:nvPr/>
        </p:nvSpPr>
        <p:spPr>
          <a:xfrm>
            <a:off x="1115640" y="2109960"/>
            <a:ext cx="3024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Ministry of Land, Infrastructure, Transport and Tourism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46" name="図 10" descr=""/>
          <p:cNvPicPr/>
          <p:nvPr/>
        </p:nvPicPr>
        <p:blipFill>
          <a:blip r:embed="rId2"/>
          <a:stretch/>
        </p:blipFill>
        <p:spPr>
          <a:xfrm>
            <a:off x="233640" y="2169000"/>
            <a:ext cx="761760" cy="847440"/>
          </a:xfrm>
          <a:prstGeom prst="rect">
            <a:avLst/>
          </a:prstGeom>
          <a:ln>
            <a:noFill/>
          </a:ln>
        </p:spPr>
      </p:pic>
      <p:pic>
        <p:nvPicPr>
          <p:cNvPr id="147" name="図 12" descr=""/>
          <p:cNvPicPr/>
          <p:nvPr/>
        </p:nvPicPr>
        <p:blipFill>
          <a:blip r:embed="rId3"/>
          <a:stretch/>
        </p:blipFill>
        <p:spPr>
          <a:xfrm>
            <a:off x="190800" y="971640"/>
            <a:ext cx="847440" cy="847440"/>
          </a:xfrm>
          <a:prstGeom prst="rect">
            <a:avLst/>
          </a:prstGeom>
          <a:ln>
            <a:noFill/>
          </a:ln>
        </p:spPr>
      </p:pic>
      <p:sp>
        <p:nvSpPr>
          <p:cNvPr id="148" name="CustomShape 8"/>
          <p:cNvSpPr/>
          <p:nvPr/>
        </p:nvSpPr>
        <p:spPr>
          <a:xfrm>
            <a:off x="1115640" y="1266840"/>
            <a:ext cx="2490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Government of Japan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49" name="図 18" descr=""/>
          <p:cNvPicPr/>
          <p:nvPr/>
        </p:nvPicPr>
        <p:blipFill>
          <a:blip r:embed="rId4"/>
          <a:stretch/>
        </p:blipFill>
        <p:spPr>
          <a:xfrm>
            <a:off x="233640" y="3755520"/>
            <a:ext cx="871200" cy="868320"/>
          </a:xfrm>
          <a:prstGeom prst="rect">
            <a:avLst/>
          </a:prstGeom>
          <a:ln>
            <a:noFill/>
          </a:ln>
        </p:spPr>
      </p:pic>
      <p:sp>
        <p:nvSpPr>
          <p:cNvPr id="150" name="CustomShape 9"/>
          <p:cNvSpPr/>
          <p:nvPr/>
        </p:nvSpPr>
        <p:spPr>
          <a:xfrm>
            <a:off x="5267160" y="873720"/>
            <a:ext cx="191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0000"/>
                </a:solidFill>
                <a:latin typeface="Arial"/>
              </a:rPr>
              <a:t>JMA structure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1" name="Line 10"/>
          <p:cNvSpPr/>
          <p:nvPr/>
        </p:nvSpPr>
        <p:spPr>
          <a:xfrm>
            <a:off x="2123640" y="1707480"/>
            <a:ext cx="360" cy="360000"/>
          </a:xfrm>
          <a:prstGeom prst="line">
            <a:avLst/>
          </a:prstGeom>
          <a:ln w="7632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11"/>
          <p:cNvSpPr/>
          <p:nvPr/>
        </p:nvSpPr>
        <p:spPr>
          <a:xfrm>
            <a:off x="2123640" y="3075480"/>
            <a:ext cx="360" cy="816480"/>
          </a:xfrm>
          <a:prstGeom prst="line">
            <a:avLst/>
          </a:prstGeom>
          <a:ln w="7632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2627640" y="51480"/>
            <a:ext cx="626436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Being a public institution/civil servants…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FBDCF7F-2E11-448D-8DD8-5A91252863FE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6" name="Line 4"/>
          <p:cNvSpPr/>
          <p:nvPr/>
        </p:nvSpPr>
        <p:spPr>
          <a:xfrm>
            <a:off x="4556880" y="1563480"/>
            <a:ext cx="360" cy="3120120"/>
          </a:xfrm>
          <a:prstGeom prst="line">
            <a:avLst/>
          </a:prstGeom>
          <a:ln w="2844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858960" y="1326240"/>
            <a:ext cx="2773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8000"/>
                </a:solidFill>
                <a:latin typeface="Arial"/>
              </a:rPr>
              <a:t>Electricity Business Act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158" name="Group 6"/>
          <p:cNvGrpSpPr/>
          <p:nvPr/>
        </p:nvGrpSpPr>
        <p:grpSpPr>
          <a:xfrm>
            <a:off x="171000" y="1716840"/>
            <a:ext cx="4109760" cy="3110400"/>
            <a:chOff x="171000" y="1716840"/>
            <a:chExt cx="4109760" cy="3110400"/>
          </a:xfrm>
        </p:grpSpPr>
        <p:grpSp>
          <p:nvGrpSpPr>
            <p:cNvPr id="159" name="Group 7"/>
            <p:cNvGrpSpPr/>
            <p:nvPr/>
          </p:nvGrpSpPr>
          <p:grpSpPr>
            <a:xfrm>
              <a:off x="171000" y="1716840"/>
              <a:ext cx="4109760" cy="3110400"/>
              <a:chOff x="171000" y="1716840"/>
              <a:chExt cx="4109760" cy="3110400"/>
            </a:xfrm>
          </p:grpSpPr>
          <p:pic>
            <p:nvPicPr>
              <p:cNvPr id="160" name="図 16" descr=""/>
              <p:cNvPicPr/>
              <p:nvPr/>
            </p:nvPicPr>
            <p:blipFill>
              <a:blip r:embed="rId1"/>
              <a:stretch/>
            </p:blipFill>
            <p:spPr>
              <a:xfrm>
                <a:off x="675360" y="1731600"/>
                <a:ext cx="3118320" cy="2748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1" name="CustomShape 8"/>
              <p:cNvSpPr/>
              <p:nvPr/>
            </p:nvSpPr>
            <p:spPr>
              <a:xfrm>
                <a:off x="1938960" y="1896840"/>
                <a:ext cx="1700280" cy="2512440"/>
              </a:xfrm>
              <a:custGeom>
                <a:avLst/>
                <a:gdLst/>
                <a:ahLst/>
                <a:rect l="l" t="t" r="r" b="b"/>
                <a:pathLst>
                  <a:path w="1700521" h="2512956">
                    <a:moveTo>
                      <a:pt x="0" y="2512956"/>
                    </a:moveTo>
                    <a:cubicBezTo>
                      <a:pt x="26040" y="2500895"/>
                      <a:pt x="52080" y="2488835"/>
                      <a:pt x="72363" y="2483353"/>
                    </a:cubicBezTo>
                    <a:cubicBezTo>
                      <a:pt x="92647" y="2477871"/>
                      <a:pt x="111285" y="2483901"/>
                      <a:pt x="121701" y="2480064"/>
                    </a:cubicBezTo>
                    <a:cubicBezTo>
                      <a:pt x="132117" y="2476227"/>
                      <a:pt x="131569" y="2477871"/>
                      <a:pt x="134858" y="2460329"/>
                    </a:cubicBezTo>
                    <a:cubicBezTo>
                      <a:pt x="138147" y="2442786"/>
                      <a:pt x="140888" y="2406056"/>
                      <a:pt x="141436" y="2374809"/>
                    </a:cubicBezTo>
                    <a:cubicBezTo>
                      <a:pt x="141984" y="2343561"/>
                      <a:pt x="134310" y="2300802"/>
                      <a:pt x="138147" y="2272844"/>
                    </a:cubicBezTo>
                    <a:cubicBezTo>
                      <a:pt x="141984" y="2244886"/>
                      <a:pt x="153497" y="2226794"/>
                      <a:pt x="164461" y="2207059"/>
                    </a:cubicBezTo>
                    <a:cubicBezTo>
                      <a:pt x="175425" y="2187324"/>
                      <a:pt x="197353" y="2172522"/>
                      <a:pt x="203931" y="2154432"/>
                    </a:cubicBezTo>
                    <a:cubicBezTo>
                      <a:pt x="210509" y="2136342"/>
                      <a:pt x="196804" y="2122637"/>
                      <a:pt x="203931" y="2098516"/>
                    </a:cubicBezTo>
                    <a:cubicBezTo>
                      <a:pt x="211058" y="2074395"/>
                      <a:pt x="230793" y="2038213"/>
                      <a:pt x="246691" y="2009707"/>
                    </a:cubicBezTo>
                    <a:cubicBezTo>
                      <a:pt x="262589" y="1981200"/>
                      <a:pt x="285613" y="1945568"/>
                      <a:pt x="299318" y="1927477"/>
                    </a:cubicBezTo>
                    <a:cubicBezTo>
                      <a:pt x="313023" y="1909386"/>
                      <a:pt x="321794" y="1915416"/>
                      <a:pt x="328921" y="1901163"/>
                    </a:cubicBezTo>
                    <a:cubicBezTo>
                      <a:pt x="336048" y="1886910"/>
                      <a:pt x="327277" y="1860596"/>
                      <a:pt x="342078" y="1841957"/>
                    </a:cubicBezTo>
                    <a:cubicBezTo>
                      <a:pt x="356879" y="1823318"/>
                      <a:pt x="388675" y="1817836"/>
                      <a:pt x="417730" y="1789330"/>
                    </a:cubicBezTo>
                    <a:cubicBezTo>
                      <a:pt x="446785" y="1760824"/>
                      <a:pt x="491737" y="1697232"/>
                      <a:pt x="516406" y="1670918"/>
                    </a:cubicBezTo>
                    <a:cubicBezTo>
                      <a:pt x="541075" y="1644604"/>
                      <a:pt x="549846" y="1643508"/>
                      <a:pt x="565744" y="1631448"/>
                    </a:cubicBezTo>
                    <a:cubicBezTo>
                      <a:pt x="581642" y="1619388"/>
                      <a:pt x="601925" y="1612261"/>
                      <a:pt x="611793" y="1598556"/>
                    </a:cubicBezTo>
                    <a:cubicBezTo>
                      <a:pt x="621661" y="1584851"/>
                      <a:pt x="622757" y="1564019"/>
                      <a:pt x="624950" y="1549218"/>
                    </a:cubicBezTo>
                    <a:cubicBezTo>
                      <a:pt x="627143" y="1534416"/>
                      <a:pt x="631528" y="1523452"/>
                      <a:pt x="624950" y="1509747"/>
                    </a:cubicBezTo>
                    <a:cubicBezTo>
                      <a:pt x="618372" y="1496042"/>
                      <a:pt x="596443" y="1487271"/>
                      <a:pt x="585479" y="1466988"/>
                    </a:cubicBezTo>
                    <a:cubicBezTo>
                      <a:pt x="574515" y="1446705"/>
                      <a:pt x="559166" y="1413812"/>
                      <a:pt x="559166" y="1388047"/>
                    </a:cubicBezTo>
                    <a:cubicBezTo>
                      <a:pt x="559166" y="1362282"/>
                      <a:pt x="579997" y="1331582"/>
                      <a:pt x="585479" y="1312395"/>
                    </a:cubicBezTo>
                    <a:cubicBezTo>
                      <a:pt x="590961" y="1293208"/>
                      <a:pt x="592058" y="1293207"/>
                      <a:pt x="592058" y="1272924"/>
                    </a:cubicBezTo>
                    <a:cubicBezTo>
                      <a:pt x="592058" y="1252641"/>
                      <a:pt x="591509" y="1219749"/>
                      <a:pt x="585479" y="1190694"/>
                    </a:cubicBezTo>
                    <a:cubicBezTo>
                      <a:pt x="579449" y="1161639"/>
                      <a:pt x="559714" y="1122169"/>
                      <a:pt x="555877" y="1098596"/>
                    </a:cubicBezTo>
                    <a:cubicBezTo>
                      <a:pt x="552040" y="1075023"/>
                      <a:pt x="558618" y="1065156"/>
                      <a:pt x="562455" y="1049258"/>
                    </a:cubicBezTo>
                    <a:cubicBezTo>
                      <a:pt x="566292" y="1033360"/>
                      <a:pt x="572323" y="1014721"/>
                      <a:pt x="578901" y="1003209"/>
                    </a:cubicBezTo>
                    <a:cubicBezTo>
                      <a:pt x="585479" y="991697"/>
                      <a:pt x="593702" y="1001017"/>
                      <a:pt x="601925" y="980185"/>
                    </a:cubicBezTo>
                    <a:cubicBezTo>
                      <a:pt x="610148" y="959353"/>
                      <a:pt x="620016" y="901792"/>
                      <a:pt x="628239" y="878219"/>
                    </a:cubicBezTo>
                    <a:cubicBezTo>
                      <a:pt x="636462" y="854646"/>
                      <a:pt x="634818" y="851358"/>
                      <a:pt x="651264" y="838749"/>
                    </a:cubicBezTo>
                    <a:cubicBezTo>
                      <a:pt x="667710" y="826140"/>
                      <a:pt x="700053" y="817917"/>
                      <a:pt x="726915" y="802567"/>
                    </a:cubicBezTo>
                    <a:cubicBezTo>
                      <a:pt x="753777" y="787217"/>
                      <a:pt x="780639" y="758163"/>
                      <a:pt x="812435" y="746651"/>
                    </a:cubicBezTo>
                    <a:cubicBezTo>
                      <a:pt x="844231" y="735139"/>
                      <a:pt x="880411" y="741169"/>
                      <a:pt x="917689" y="733494"/>
                    </a:cubicBezTo>
                    <a:cubicBezTo>
                      <a:pt x="954967" y="725819"/>
                      <a:pt x="1010884" y="702795"/>
                      <a:pt x="1036101" y="700602"/>
                    </a:cubicBezTo>
                    <a:cubicBezTo>
                      <a:pt x="1061318" y="698409"/>
                      <a:pt x="1056933" y="711566"/>
                      <a:pt x="1068993" y="720337"/>
                    </a:cubicBezTo>
                    <a:cubicBezTo>
                      <a:pt x="1081053" y="729108"/>
                      <a:pt x="1088181" y="747199"/>
                      <a:pt x="1108464" y="753229"/>
                    </a:cubicBezTo>
                    <a:cubicBezTo>
                      <a:pt x="1128748" y="759259"/>
                      <a:pt x="1163284" y="758162"/>
                      <a:pt x="1190694" y="756518"/>
                    </a:cubicBezTo>
                    <a:cubicBezTo>
                      <a:pt x="1218104" y="754874"/>
                      <a:pt x="1252640" y="752133"/>
                      <a:pt x="1272924" y="743362"/>
                    </a:cubicBezTo>
                    <a:cubicBezTo>
                      <a:pt x="1293208" y="734591"/>
                      <a:pt x="1299238" y="731301"/>
                      <a:pt x="1312395" y="703891"/>
                    </a:cubicBezTo>
                    <a:cubicBezTo>
                      <a:pt x="1325552" y="676481"/>
                      <a:pt x="1337612" y="620016"/>
                      <a:pt x="1351865" y="578901"/>
                    </a:cubicBezTo>
                    <a:cubicBezTo>
                      <a:pt x="1366118" y="537786"/>
                      <a:pt x="1383113" y="487351"/>
                      <a:pt x="1397914" y="457200"/>
                    </a:cubicBezTo>
                    <a:cubicBezTo>
                      <a:pt x="1412716" y="427049"/>
                      <a:pt x="1419294" y="421019"/>
                      <a:pt x="1440674" y="397995"/>
                    </a:cubicBezTo>
                    <a:cubicBezTo>
                      <a:pt x="1462054" y="374971"/>
                      <a:pt x="1504265" y="338789"/>
                      <a:pt x="1526193" y="319054"/>
                    </a:cubicBezTo>
                    <a:cubicBezTo>
                      <a:pt x="1548121" y="299319"/>
                      <a:pt x="1561826" y="293836"/>
                      <a:pt x="1572242" y="279583"/>
                    </a:cubicBezTo>
                    <a:cubicBezTo>
                      <a:pt x="1582658" y="265330"/>
                      <a:pt x="1581561" y="247787"/>
                      <a:pt x="1588688" y="233534"/>
                    </a:cubicBezTo>
                    <a:cubicBezTo>
                      <a:pt x="1595815" y="219281"/>
                      <a:pt x="1611165" y="217088"/>
                      <a:pt x="1615002" y="194064"/>
                    </a:cubicBezTo>
                    <a:cubicBezTo>
                      <a:pt x="1618839" y="171040"/>
                      <a:pt x="1607875" y="118961"/>
                      <a:pt x="1611712" y="95388"/>
                    </a:cubicBezTo>
                    <a:cubicBezTo>
                      <a:pt x="1615549" y="71815"/>
                      <a:pt x="1624321" y="65785"/>
                      <a:pt x="1638026" y="52628"/>
                    </a:cubicBezTo>
                    <a:cubicBezTo>
                      <a:pt x="1651731" y="39471"/>
                      <a:pt x="1685172" y="24670"/>
                      <a:pt x="1693943" y="16447"/>
                    </a:cubicBezTo>
                    <a:cubicBezTo>
                      <a:pt x="1702714" y="8224"/>
                      <a:pt x="1689557" y="6031"/>
                      <a:pt x="1690653" y="3290"/>
                    </a:cubicBezTo>
                    <a:cubicBezTo>
                      <a:pt x="1691749" y="549"/>
                      <a:pt x="1696135" y="274"/>
                      <a:pt x="1700521" y="0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2" name="CustomShape 9"/>
              <p:cNvSpPr/>
              <p:nvPr/>
            </p:nvSpPr>
            <p:spPr>
              <a:xfrm>
                <a:off x="1510560" y="1989000"/>
                <a:ext cx="687600" cy="2486160"/>
              </a:xfrm>
              <a:custGeom>
                <a:avLst/>
                <a:gdLst/>
                <a:ahLst/>
                <a:rect l="l" t="t" r="r" b="b"/>
                <a:pathLst>
                  <a:path w="688006" h="2486642">
                    <a:moveTo>
                      <a:pt x="339350" y="2486642"/>
                    </a:moveTo>
                    <a:cubicBezTo>
                      <a:pt x="336883" y="2468003"/>
                      <a:pt x="334416" y="2449364"/>
                      <a:pt x="299879" y="2424147"/>
                    </a:cubicBezTo>
                    <a:cubicBezTo>
                      <a:pt x="265342" y="2398930"/>
                      <a:pt x="168310" y="2381387"/>
                      <a:pt x="132129" y="2335338"/>
                    </a:cubicBezTo>
                    <a:cubicBezTo>
                      <a:pt x="95948" y="2289289"/>
                      <a:pt x="91562" y="2191710"/>
                      <a:pt x="82791" y="2147854"/>
                    </a:cubicBezTo>
                    <a:cubicBezTo>
                      <a:pt x="74020" y="2103998"/>
                      <a:pt x="76761" y="2095226"/>
                      <a:pt x="79502" y="2072202"/>
                    </a:cubicBezTo>
                    <a:cubicBezTo>
                      <a:pt x="82243" y="2049178"/>
                      <a:pt x="92658" y="2029442"/>
                      <a:pt x="99237" y="2009707"/>
                    </a:cubicBezTo>
                    <a:cubicBezTo>
                      <a:pt x="105816" y="1989972"/>
                      <a:pt x="119521" y="1979555"/>
                      <a:pt x="118973" y="1953790"/>
                    </a:cubicBezTo>
                    <a:cubicBezTo>
                      <a:pt x="118425" y="1928025"/>
                      <a:pt x="109105" y="1896777"/>
                      <a:pt x="95948" y="1855114"/>
                    </a:cubicBezTo>
                    <a:cubicBezTo>
                      <a:pt x="82791" y="1813451"/>
                      <a:pt x="47159" y="1754793"/>
                      <a:pt x="40032" y="1703810"/>
                    </a:cubicBezTo>
                    <a:cubicBezTo>
                      <a:pt x="32905" y="1652827"/>
                      <a:pt x="55929" y="1599652"/>
                      <a:pt x="53188" y="1549218"/>
                    </a:cubicBezTo>
                    <a:cubicBezTo>
                      <a:pt x="50447" y="1498783"/>
                      <a:pt x="28520" y="1431902"/>
                      <a:pt x="23586" y="1401203"/>
                    </a:cubicBezTo>
                    <a:cubicBezTo>
                      <a:pt x="18652" y="1370504"/>
                      <a:pt x="17556" y="1387498"/>
                      <a:pt x="23586" y="1365022"/>
                    </a:cubicBezTo>
                    <a:cubicBezTo>
                      <a:pt x="29616" y="1342546"/>
                      <a:pt x="54833" y="1309654"/>
                      <a:pt x="59767" y="1266346"/>
                    </a:cubicBezTo>
                    <a:cubicBezTo>
                      <a:pt x="64701" y="1223038"/>
                      <a:pt x="63056" y="1144644"/>
                      <a:pt x="53188" y="1105174"/>
                    </a:cubicBezTo>
                    <a:cubicBezTo>
                      <a:pt x="43320" y="1065704"/>
                      <a:pt x="4946" y="1056385"/>
                      <a:pt x="561" y="1029523"/>
                    </a:cubicBezTo>
                    <a:cubicBezTo>
                      <a:pt x="-3824" y="1002661"/>
                      <a:pt x="18652" y="963190"/>
                      <a:pt x="26875" y="944003"/>
                    </a:cubicBezTo>
                    <a:cubicBezTo>
                      <a:pt x="35098" y="924816"/>
                      <a:pt x="46062" y="939069"/>
                      <a:pt x="49899" y="914400"/>
                    </a:cubicBezTo>
                    <a:cubicBezTo>
                      <a:pt x="53736" y="889731"/>
                      <a:pt x="52092" y="821754"/>
                      <a:pt x="49899" y="795989"/>
                    </a:cubicBezTo>
                    <a:cubicBezTo>
                      <a:pt x="47706" y="770224"/>
                      <a:pt x="36194" y="799278"/>
                      <a:pt x="36742" y="759808"/>
                    </a:cubicBezTo>
                    <a:cubicBezTo>
                      <a:pt x="37290" y="720337"/>
                      <a:pt x="41676" y="608504"/>
                      <a:pt x="53188" y="559166"/>
                    </a:cubicBezTo>
                    <a:cubicBezTo>
                      <a:pt x="64700" y="509828"/>
                      <a:pt x="91563" y="482966"/>
                      <a:pt x="105816" y="463779"/>
                    </a:cubicBezTo>
                    <a:cubicBezTo>
                      <a:pt x="120069" y="444592"/>
                      <a:pt x="129389" y="458844"/>
                      <a:pt x="138708" y="444043"/>
                    </a:cubicBezTo>
                    <a:cubicBezTo>
                      <a:pt x="148027" y="429242"/>
                      <a:pt x="124454" y="394157"/>
                      <a:pt x="161732" y="374970"/>
                    </a:cubicBezTo>
                    <a:cubicBezTo>
                      <a:pt x="199010" y="355783"/>
                      <a:pt x="321259" y="338789"/>
                      <a:pt x="362374" y="328921"/>
                    </a:cubicBezTo>
                    <a:cubicBezTo>
                      <a:pt x="403489" y="319053"/>
                      <a:pt x="396911" y="337692"/>
                      <a:pt x="408423" y="315764"/>
                    </a:cubicBezTo>
                    <a:cubicBezTo>
                      <a:pt x="419935" y="293836"/>
                      <a:pt x="431995" y="230793"/>
                      <a:pt x="431447" y="197353"/>
                    </a:cubicBezTo>
                    <a:cubicBezTo>
                      <a:pt x="430899" y="163913"/>
                      <a:pt x="407327" y="133762"/>
                      <a:pt x="405134" y="115123"/>
                    </a:cubicBezTo>
                    <a:cubicBezTo>
                      <a:pt x="402941" y="96484"/>
                      <a:pt x="409520" y="98128"/>
                      <a:pt x="418291" y="85520"/>
                    </a:cubicBezTo>
                    <a:cubicBezTo>
                      <a:pt x="427062" y="72912"/>
                      <a:pt x="444604" y="53724"/>
                      <a:pt x="457761" y="39471"/>
                    </a:cubicBezTo>
                    <a:cubicBezTo>
                      <a:pt x="470918" y="25218"/>
                      <a:pt x="476949" y="0"/>
                      <a:pt x="497232" y="0"/>
                    </a:cubicBezTo>
                    <a:cubicBezTo>
                      <a:pt x="517515" y="0"/>
                      <a:pt x="556438" y="29055"/>
                      <a:pt x="579462" y="39471"/>
                    </a:cubicBezTo>
                    <a:cubicBezTo>
                      <a:pt x="602486" y="49887"/>
                      <a:pt x="617287" y="58658"/>
                      <a:pt x="635378" y="62495"/>
                    </a:cubicBezTo>
                    <a:cubicBezTo>
                      <a:pt x="653469" y="66332"/>
                      <a:pt x="670737" y="64413"/>
                      <a:pt x="688006" y="6249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" name="CustomShape 10"/>
              <p:cNvSpPr/>
              <p:nvPr/>
            </p:nvSpPr>
            <p:spPr>
              <a:xfrm>
                <a:off x="1645920" y="3761640"/>
                <a:ext cx="341640" cy="493200"/>
              </a:xfrm>
              <a:custGeom>
                <a:avLst/>
                <a:gdLst/>
                <a:ahLst/>
                <a:rect l="l" t="t" r="r" b="b"/>
                <a:pathLst>
                  <a:path w="342146" h="493626">
                    <a:moveTo>
                      <a:pt x="69" y="493626"/>
                    </a:moveTo>
                    <a:cubicBezTo>
                      <a:pt x="-205" y="477180"/>
                      <a:pt x="-479" y="460734"/>
                      <a:pt x="16515" y="440999"/>
                    </a:cubicBezTo>
                    <a:cubicBezTo>
                      <a:pt x="33509" y="421264"/>
                      <a:pt x="80106" y="404818"/>
                      <a:pt x="102034" y="375215"/>
                    </a:cubicBezTo>
                    <a:cubicBezTo>
                      <a:pt x="123962" y="345612"/>
                      <a:pt x="133282" y="300110"/>
                      <a:pt x="148083" y="263381"/>
                    </a:cubicBezTo>
                    <a:cubicBezTo>
                      <a:pt x="162885" y="226651"/>
                      <a:pt x="185361" y="183344"/>
                      <a:pt x="190843" y="154838"/>
                    </a:cubicBezTo>
                    <a:cubicBezTo>
                      <a:pt x="196325" y="126332"/>
                      <a:pt x="179331" y="113723"/>
                      <a:pt x="180975" y="92343"/>
                    </a:cubicBezTo>
                    <a:cubicBezTo>
                      <a:pt x="182620" y="70963"/>
                      <a:pt x="191939" y="41908"/>
                      <a:pt x="200710" y="26558"/>
                    </a:cubicBezTo>
                    <a:cubicBezTo>
                      <a:pt x="209481" y="11208"/>
                      <a:pt x="220446" y="2438"/>
                      <a:pt x="233603" y="245"/>
                    </a:cubicBezTo>
                    <a:cubicBezTo>
                      <a:pt x="246760" y="-1948"/>
                      <a:pt x="265946" y="11209"/>
                      <a:pt x="279651" y="13402"/>
                    </a:cubicBezTo>
                    <a:cubicBezTo>
                      <a:pt x="293356" y="15595"/>
                      <a:pt x="305417" y="15595"/>
                      <a:pt x="315833" y="13402"/>
                    </a:cubicBezTo>
                    <a:cubicBezTo>
                      <a:pt x="326249" y="11209"/>
                      <a:pt x="334197" y="5727"/>
                      <a:pt x="342146" y="245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4" name="CustomShape 11"/>
              <p:cNvSpPr/>
              <p:nvPr/>
            </p:nvSpPr>
            <p:spPr>
              <a:xfrm>
                <a:off x="1034280" y="2635200"/>
                <a:ext cx="1525680" cy="304560"/>
              </a:xfrm>
              <a:custGeom>
                <a:avLst/>
                <a:gdLst/>
                <a:ahLst/>
                <a:rect l="l" t="t" r="r" b="b"/>
                <a:pathLst>
                  <a:path w="1526193" h="304785">
                    <a:moveTo>
                      <a:pt x="0" y="258531"/>
                    </a:moveTo>
                    <a:cubicBezTo>
                      <a:pt x="75103" y="272784"/>
                      <a:pt x="150207" y="287037"/>
                      <a:pt x="207220" y="294712"/>
                    </a:cubicBezTo>
                    <a:cubicBezTo>
                      <a:pt x="264233" y="302387"/>
                      <a:pt x="297126" y="305676"/>
                      <a:pt x="342078" y="304580"/>
                    </a:cubicBezTo>
                    <a:cubicBezTo>
                      <a:pt x="387030" y="303484"/>
                      <a:pt x="443495" y="293068"/>
                      <a:pt x="476935" y="288134"/>
                    </a:cubicBezTo>
                    <a:cubicBezTo>
                      <a:pt x="510375" y="283200"/>
                      <a:pt x="526273" y="277718"/>
                      <a:pt x="542719" y="274977"/>
                    </a:cubicBezTo>
                    <a:cubicBezTo>
                      <a:pt x="559165" y="272236"/>
                      <a:pt x="565743" y="273333"/>
                      <a:pt x="575611" y="271688"/>
                    </a:cubicBezTo>
                    <a:cubicBezTo>
                      <a:pt x="585479" y="270043"/>
                      <a:pt x="593702" y="267850"/>
                      <a:pt x="601925" y="265109"/>
                    </a:cubicBezTo>
                    <a:cubicBezTo>
                      <a:pt x="610148" y="262368"/>
                      <a:pt x="572323" y="287585"/>
                      <a:pt x="624950" y="255241"/>
                    </a:cubicBezTo>
                    <a:cubicBezTo>
                      <a:pt x="677577" y="222897"/>
                      <a:pt x="834911" y="95715"/>
                      <a:pt x="917689" y="71046"/>
                    </a:cubicBezTo>
                    <a:cubicBezTo>
                      <a:pt x="1000467" y="46377"/>
                      <a:pt x="1081053" y="101745"/>
                      <a:pt x="1121620" y="107227"/>
                    </a:cubicBezTo>
                    <a:cubicBezTo>
                      <a:pt x="1162187" y="112709"/>
                      <a:pt x="1144645" y="110516"/>
                      <a:pt x="1161091" y="103938"/>
                    </a:cubicBezTo>
                    <a:cubicBezTo>
                      <a:pt x="1177537" y="97360"/>
                      <a:pt x="1194531" y="84751"/>
                      <a:pt x="1220296" y="67757"/>
                    </a:cubicBezTo>
                    <a:cubicBezTo>
                      <a:pt x="1246061" y="50763"/>
                      <a:pt x="1286080" y="9647"/>
                      <a:pt x="1315683" y="1972"/>
                    </a:cubicBezTo>
                    <a:cubicBezTo>
                      <a:pt x="1345286" y="-5703"/>
                      <a:pt x="1376534" y="10744"/>
                      <a:pt x="1397914" y="21708"/>
                    </a:cubicBezTo>
                    <a:cubicBezTo>
                      <a:pt x="1419294" y="32672"/>
                      <a:pt x="1428613" y="51311"/>
                      <a:pt x="1443962" y="67757"/>
                    </a:cubicBezTo>
                    <a:cubicBezTo>
                      <a:pt x="1459312" y="84203"/>
                      <a:pt x="1476306" y="112709"/>
                      <a:pt x="1490011" y="120384"/>
                    </a:cubicBezTo>
                    <a:cubicBezTo>
                      <a:pt x="1503716" y="128059"/>
                      <a:pt x="1514954" y="120932"/>
                      <a:pt x="1526193" y="113806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5" name="CustomShape 12"/>
              <p:cNvSpPr/>
              <p:nvPr/>
            </p:nvSpPr>
            <p:spPr>
              <a:xfrm>
                <a:off x="2281680" y="1998360"/>
                <a:ext cx="61704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AU" sz="1400" spc="-1" strike="noStrike">
                    <a:solidFill>
                      <a:srgbClr val="fd6203"/>
                    </a:solidFill>
                    <a:latin typeface="Arial"/>
                  </a:rPr>
                  <a:t>35km</a:t>
                </a:r>
                <a:endParaRPr b="0" lang="en-AU" sz="1400" spc="-1" strike="noStrike">
                  <a:latin typeface="Arial"/>
                </a:endParaRPr>
              </a:p>
            </p:txBody>
          </p:sp>
          <p:sp>
            <p:nvSpPr>
              <p:cNvPr id="166" name="CustomShape 13"/>
              <p:cNvSpPr/>
              <p:nvPr/>
            </p:nvSpPr>
            <p:spPr>
              <a:xfrm>
                <a:off x="2939760" y="4523040"/>
                <a:ext cx="134100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AU" sz="1400" spc="-1" strike="noStrike">
                    <a:solidFill>
                      <a:srgbClr val="00cc00"/>
                    </a:solidFill>
                    <a:latin typeface="Arial"/>
                  </a:rPr>
                  <a:t>AC-electrified</a:t>
                </a:r>
                <a:endParaRPr b="0" lang="en-AU" sz="1400" spc="-1" strike="noStrike">
                  <a:latin typeface="Arial"/>
                </a:endParaRPr>
              </a:p>
            </p:txBody>
          </p:sp>
          <p:sp>
            <p:nvSpPr>
              <p:cNvPr id="167" name="CustomShape 14"/>
              <p:cNvSpPr/>
              <p:nvPr/>
            </p:nvSpPr>
            <p:spPr>
              <a:xfrm>
                <a:off x="1493640" y="4260240"/>
                <a:ext cx="149040" cy="218160"/>
              </a:xfrm>
              <a:custGeom>
                <a:avLst/>
                <a:gdLst/>
                <a:ahLst/>
                <a:rect l="l" t="t" r="r" b="b"/>
                <a:pathLst>
                  <a:path w="149290" h="218603">
                    <a:moveTo>
                      <a:pt x="149290" y="0"/>
                    </a:moveTo>
                    <a:cubicBezTo>
                      <a:pt x="121742" y="6665"/>
                      <a:pt x="94195" y="13330"/>
                      <a:pt x="77311" y="26659"/>
                    </a:cubicBezTo>
                    <a:cubicBezTo>
                      <a:pt x="60427" y="39988"/>
                      <a:pt x="55539" y="65315"/>
                      <a:pt x="47986" y="79977"/>
                    </a:cubicBezTo>
                    <a:cubicBezTo>
                      <a:pt x="40433" y="94639"/>
                      <a:pt x="39989" y="91529"/>
                      <a:pt x="31991" y="114633"/>
                    </a:cubicBezTo>
                    <a:cubicBezTo>
                      <a:pt x="23993" y="137737"/>
                      <a:pt x="11996" y="178170"/>
                      <a:pt x="0" y="218603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8" name="CustomShape 15"/>
              <p:cNvSpPr/>
              <p:nvPr/>
            </p:nvSpPr>
            <p:spPr>
              <a:xfrm>
                <a:off x="912600" y="4149000"/>
                <a:ext cx="458280" cy="332280"/>
              </a:xfrm>
              <a:custGeom>
                <a:avLst/>
                <a:gdLst/>
                <a:ahLst/>
                <a:rect l="l" t="t" r="r" b="b"/>
                <a:pathLst>
                  <a:path w="458532" h="332771">
                    <a:moveTo>
                      <a:pt x="458532" y="332771"/>
                    </a:moveTo>
                    <a:cubicBezTo>
                      <a:pt x="456532" y="303668"/>
                      <a:pt x="454533" y="274565"/>
                      <a:pt x="437205" y="247462"/>
                    </a:cubicBezTo>
                    <a:cubicBezTo>
                      <a:pt x="419877" y="220359"/>
                      <a:pt x="375446" y="188369"/>
                      <a:pt x="354563" y="170152"/>
                    </a:cubicBezTo>
                    <a:cubicBezTo>
                      <a:pt x="333680" y="151935"/>
                      <a:pt x="328793" y="164820"/>
                      <a:pt x="311909" y="138161"/>
                    </a:cubicBezTo>
                    <a:cubicBezTo>
                      <a:pt x="295025" y="111502"/>
                      <a:pt x="296802" y="31969"/>
                      <a:pt x="253259" y="10198"/>
                    </a:cubicBezTo>
                    <a:cubicBezTo>
                      <a:pt x="209716" y="-11573"/>
                      <a:pt x="88418" y="8421"/>
                      <a:pt x="50651" y="7532"/>
                    </a:cubicBezTo>
                    <a:cubicBezTo>
                      <a:pt x="12884" y="6643"/>
                      <a:pt x="35100" y="2200"/>
                      <a:pt x="26658" y="4866"/>
                    </a:cubicBezTo>
                    <a:cubicBezTo>
                      <a:pt x="18216" y="7532"/>
                      <a:pt x="9108" y="15530"/>
                      <a:pt x="0" y="23528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9" name="CustomShape 16"/>
              <p:cNvSpPr/>
              <p:nvPr/>
            </p:nvSpPr>
            <p:spPr>
              <a:xfrm>
                <a:off x="667080" y="3884400"/>
                <a:ext cx="298080" cy="588960"/>
              </a:xfrm>
              <a:custGeom>
                <a:avLst/>
                <a:gdLst/>
                <a:ahLst/>
                <a:rect l="l" t="t" r="r" b="b"/>
                <a:pathLst>
                  <a:path w="298579" h="589161">
                    <a:moveTo>
                      <a:pt x="298579" y="589161"/>
                    </a:moveTo>
                    <a:cubicBezTo>
                      <a:pt x="297024" y="579608"/>
                      <a:pt x="295469" y="570055"/>
                      <a:pt x="285250" y="519848"/>
                    </a:cubicBezTo>
                    <a:cubicBezTo>
                      <a:pt x="275031" y="469640"/>
                      <a:pt x="254592" y="331459"/>
                      <a:pt x="237264" y="287916"/>
                    </a:cubicBezTo>
                    <a:cubicBezTo>
                      <a:pt x="219936" y="244373"/>
                      <a:pt x="197720" y="287916"/>
                      <a:pt x="181280" y="258591"/>
                    </a:cubicBezTo>
                    <a:cubicBezTo>
                      <a:pt x="164840" y="229266"/>
                      <a:pt x="160397" y="145735"/>
                      <a:pt x="138626" y="111967"/>
                    </a:cubicBezTo>
                    <a:cubicBezTo>
                      <a:pt x="116855" y="78199"/>
                      <a:pt x="73756" y="74644"/>
                      <a:pt x="50652" y="55983"/>
                    </a:cubicBezTo>
                    <a:cubicBezTo>
                      <a:pt x="27548" y="37322"/>
                      <a:pt x="13774" y="18661"/>
                      <a:pt x="0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0" name="CustomShape 17"/>
              <p:cNvSpPr/>
              <p:nvPr/>
            </p:nvSpPr>
            <p:spPr>
              <a:xfrm>
                <a:off x="682920" y="4157640"/>
                <a:ext cx="164880" cy="127440"/>
              </a:xfrm>
              <a:custGeom>
                <a:avLst/>
                <a:gdLst/>
                <a:ahLst/>
                <a:rect l="l" t="t" r="r" b="b"/>
                <a:pathLst>
                  <a:path w="165286" h="127963">
                    <a:moveTo>
                      <a:pt x="0" y="127963"/>
                    </a:moveTo>
                    <a:cubicBezTo>
                      <a:pt x="24660" y="97083"/>
                      <a:pt x="49320" y="66203"/>
                      <a:pt x="69314" y="50652"/>
                    </a:cubicBezTo>
                    <a:cubicBezTo>
                      <a:pt x="89308" y="35101"/>
                      <a:pt x="103970" y="43099"/>
                      <a:pt x="119965" y="34657"/>
                    </a:cubicBezTo>
                    <a:cubicBezTo>
                      <a:pt x="135960" y="26215"/>
                      <a:pt x="150623" y="13107"/>
                      <a:pt x="165286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1" name="CustomShape 18"/>
              <p:cNvSpPr/>
              <p:nvPr/>
            </p:nvSpPr>
            <p:spPr>
              <a:xfrm>
                <a:off x="3197160" y="2655360"/>
                <a:ext cx="423360" cy="1516680"/>
              </a:xfrm>
              <a:custGeom>
                <a:avLst/>
                <a:gdLst/>
                <a:ahLst/>
                <a:rect l="l" t="t" r="r" b="b"/>
                <a:pathLst>
                  <a:path w="423876" h="1516891">
                    <a:moveTo>
                      <a:pt x="423876" y="1516891"/>
                    </a:moveTo>
                    <a:cubicBezTo>
                      <a:pt x="396328" y="1416253"/>
                      <a:pt x="368780" y="1315616"/>
                      <a:pt x="341233" y="1234306"/>
                    </a:cubicBezTo>
                    <a:cubicBezTo>
                      <a:pt x="313686" y="1152996"/>
                      <a:pt x="284805" y="1074353"/>
                      <a:pt x="258591" y="1029033"/>
                    </a:cubicBezTo>
                    <a:cubicBezTo>
                      <a:pt x="232377" y="983713"/>
                      <a:pt x="207050" y="973049"/>
                      <a:pt x="183946" y="962386"/>
                    </a:cubicBezTo>
                    <a:cubicBezTo>
                      <a:pt x="160842" y="951723"/>
                      <a:pt x="134183" y="969495"/>
                      <a:pt x="119965" y="965052"/>
                    </a:cubicBezTo>
                    <a:cubicBezTo>
                      <a:pt x="105747" y="960609"/>
                      <a:pt x="107969" y="952611"/>
                      <a:pt x="98638" y="935727"/>
                    </a:cubicBezTo>
                    <a:cubicBezTo>
                      <a:pt x="89307" y="918843"/>
                      <a:pt x="74645" y="900626"/>
                      <a:pt x="63981" y="863748"/>
                    </a:cubicBezTo>
                    <a:cubicBezTo>
                      <a:pt x="53317" y="826870"/>
                      <a:pt x="37766" y="754891"/>
                      <a:pt x="34656" y="714458"/>
                    </a:cubicBezTo>
                    <a:cubicBezTo>
                      <a:pt x="31546" y="674025"/>
                      <a:pt x="44876" y="648699"/>
                      <a:pt x="45320" y="621152"/>
                    </a:cubicBezTo>
                    <a:cubicBezTo>
                      <a:pt x="45764" y="593605"/>
                      <a:pt x="32879" y="579831"/>
                      <a:pt x="37322" y="549173"/>
                    </a:cubicBezTo>
                    <a:cubicBezTo>
                      <a:pt x="41765" y="518515"/>
                      <a:pt x="64426" y="465198"/>
                      <a:pt x="71979" y="437206"/>
                    </a:cubicBezTo>
                    <a:cubicBezTo>
                      <a:pt x="79532" y="409214"/>
                      <a:pt x="68424" y="407881"/>
                      <a:pt x="82642" y="381222"/>
                    </a:cubicBezTo>
                    <a:cubicBezTo>
                      <a:pt x="96860" y="354563"/>
                      <a:pt x="136848" y="318129"/>
                      <a:pt x="157287" y="277252"/>
                    </a:cubicBezTo>
                    <a:cubicBezTo>
                      <a:pt x="177725" y="236375"/>
                      <a:pt x="213715" y="168839"/>
                      <a:pt x="205273" y="135960"/>
                    </a:cubicBezTo>
                    <a:cubicBezTo>
                      <a:pt x="196831" y="103081"/>
                      <a:pt x="140847" y="102636"/>
                      <a:pt x="106635" y="79976"/>
                    </a:cubicBezTo>
                    <a:cubicBezTo>
                      <a:pt x="72423" y="57316"/>
                      <a:pt x="36211" y="28658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CustomShape 19"/>
              <p:cNvSpPr/>
              <p:nvPr/>
            </p:nvSpPr>
            <p:spPr>
              <a:xfrm>
                <a:off x="3261240" y="2588760"/>
                <a:ext cx="284760" cy="156960"/>
              </a:xfrm>
              <a:custGeom>
                <a:avLst/>
                <a:gdLst/>
                <a:ahLst/>
                <a:rect l="l" t="t" r="r" b="b"/>
                <a:pathLst>
                  <a:path w="285250" h="157288">
                    <a:moveTo>
                      <a:pt x="0" y="0"/>
                    </a:moveTo>
                    <a:lnTo>
                      <a:pt x="117299" y="69314"/>
                    </a:lnTo>
                    <a:lnTo>
                      <a:pt x="202608" y="157288"/>
                    </a:lnTo>
                    <a:lnTo>
                      <a:pt x="250594" y="133295"/>
                    </a:lnTo>
                    <a:lnTo>
                      <a:pt x="253259" y="103970"/>
                    </a:lnTo>
                    <a:lnTo>
                      <a:pt x="279918" y="79977"/>
                    </a:lnTo>
                    <a:lnTo>
                      <a:pt x="285250" y="26659"/>
                    </a:lnTo>
                    <a:lnTo>
                      <a:pt x="271921" y="1333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CustomShape 20"/>
              <p:cNvSpPr/>
              <p:nvPr/>
            </p:nvSpPr>
            <p:spPr>
              <a:xfrm>
                <a:off x="3140640" y="2034360"/>
                <a:ext cx="136080" cy="596880"/>
              </a:xfrm>
              <a:custGeom>
                <a:avLst/>
                <a:gdLst/>
                <a:ahLst/>
                <a:rect l="l" t="t" r="r" b="b"/>
                <a:pathLst>
                  <a:path w="136407" h="597160">
                    <a:moveTo>
                      <a:pt x="11110" y="597160"/>
                    </a:moveTo>
                    <a:cubicBezTo>
                      <a:pt x="4667" y="555394"/>
                      <a:pt x="-1775" y="513629"/>
                      <a:pt x="447" y="477195"/>
                    </a:cubicBezTo>
                    <a:cubicBezTo>
                      <a:pt x="2669" y="440761"/>
                      <a:pt x="20885" y="412325"/>
                      <a:pt x="24440" y="378557"/>
                    </a:cubicBezTo>
                    <a:cubicBezTo>
                      <a:pt x="27995" y="344789"/>
                      <a:pt x="15998" y="307022"/>
                      <a:pt x="21774" y="274587"/>
                    </a:cubicBezTo>
                    <a:cubicBezTo>
                      <a:pt x="27550" y="242152"/>
                      <a:pt x="52431" y="204830"/>
                      <a:pt x="59096" y="183947"/>
                    </a:cubicBezTo>
                    <a:cubicBezTo>
                      <a:pt x="65761" y="163064"/>
                      <a:pt x="55542" y="163952"/>
                      <a:pt x="61762" y="149290"/>
                    </a:cubicBezTo>
                    <a:cubicBezTo>
                      <a:pt x="67982" y="134628"/>
                      <a:pt x="83978" y="120855"/>
                      <a:pt x="96419" y="95973"/>
                    </a:cubicBezTo>
                    <a:cubicBezTo>
                      <a:pt x="108860" y="71091"/>
                      <a:pt x="122633" y="35545"/>
                      <a:pt x="136407" y="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CustomShape 21"/>
              <p:cNvSpPr/>
              <p:nvPr/>
            </p:nvSpPr>
            <p:spPr>
              <a:xfrm>
                <a:off x="2791080" y="1791720"/>
                <a:ext cx="354960" cy="511920"/>
              </a:xfrm>
              <a:custGeom>
                <a:avLst/>
                <a:gdLst/>
                <a:ahLst/>
                <a:rect l="l" t="t" r="r" b="b"/>
                <a:pathLst>
                  <a:path w="355341" h="512362">
                    <a:moveTo>
                      <a:pt x="355341" y="509184"/>
                    </a:moveTo>
                    <a:cubicBezTo>
                      <a:pt x="335791" y="513183"/>
                      <a:pt x="316241" y="517182"/>
                      <a:pt x="299357" y="495855"/>
                    </a:cubicBezTo>
                    <a:cubicBezTo>
                      <a:pt x="282473" y="474528"/>
                      <a:pt x="274475" y="410547"/>
                      <a:pt x="254037" y="381222"/>
                    </a:cubicBezTo>
                    <a:cubicBezTo>
                      <a:pt x="233598" y="351897"/>
                      <a:pt x="197164" y="350119"/>
                      <a:pt x="176726" y="319906"/>
                    </a:cubicBezTo>
                    <a:cubicBezTo>
                      <a:pt x="156287" y="289692"/>
                      <a:pt x="147846" y="231487"/>
                      <a:pt x="131406" y="199941"/>
                    </a:cubicBezTo>
                    <a:cubicBezTo>
                      <a:pt x="114966" y="168395"/>
                      <a:pt x="98971" y="150622"/>
                      <a:pt x="78088" y="130628"/>
                    </a:cubicBezTo>
                    <a:cubicBezTo>
                      <a:pt x="57205" y="110634"/>
                      <a:pt x="17661" y="101747"/>
                      <a:pt x="6109" y="79976"/>
                    </a:cubicBezTo>
                    <a:cubicBezTo>
                      <a:pt x="-5443" y="58205"/>
                      <a:pt x="1666" y="29102"/>
                      <a:pt x="8775" y="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5" name="CustomShape 22"/>
              <p:cNvSpPr/>
              <p:nvPr/>
            </p:nvSpPr>
            <p:spPr>
              <a:xfrm>
                <a:off x="3269160" y="4180320"/>
                <a:ext cx="340920" cy="285480"/>
              </a:xfrm>
              <a:custGeom>
                <a:avLst/>
                <a:gdLst/>
                <a:ahLst/>
                <a:rect l="l" t="t" r="r" b="b"/>
                <a:pathLst>
                  <a:path w="341233" h="285682">
                    <a:moveTo>
                      <a:pt x="341233" y="0"/>
                    </a:moveTo>
                    <a:cubicBezTo>
                      <a:pt x="314352" y="1999"/>
                      <a:pt x="287472" y="3999"/>
                      <a:pt x="266589" y="13330"/>
                    </a:cubicBezTo>
                    <a:cubicBezTo>
                      <a:pt x="245706" y="22661"/>
                      <a:pt x="233710" y="51985"/>
                      <a:pt x="215937" y="55984"/>
                    </a:cubicBezTo>
                    <a:cubicBezTo>
                      <a:pt x="198164" y="59983"/>
                      <a:pt x="182169" y="32436"/>
                      <a:pt x="159953" y="37323"/>
                    </a:cubicBezTo>
                    <a:cubicBezTo>
                      <a:pt x="137737" y="42211"/>
                      <a:pt x="98637" y="47987"/>
                      <a:pt x="82642" y="85309"/>
                    </a:cubicBezTo>
                    <a:cubicBezTo>
                      <a:pt x="66647" y="122631"/>
                      <a:pt x="77755" y="228822"/>
                      <a:pt x="63981" y="261257"/>
                    </a:cubicBezTo>
                    <a:cubicBezTo>
                      <a:pt x="50207" y="293692"/>
                      <a:pt x="25103" y="286805"/>
                      <a:pt x="0" y="279919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6" name="CustomShape 23"/>
              <p:cNvSpPr/>
              <p:nvPr/>
            </p:nvSpPr>
            <p:spPr>
              <a:xfrm>
                <a:off x="1491480" y="4523760"/>
                <a:ext cx="149796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AU" sz="1400" spc="-1" strike="noStrike">
                    <a:solidFill>
                      <a:srgbClr val="00b0f0"/>
                    </a:solidFill>
                    <a:latin typeface="Arial"/>
                  </a:rPr>
                  <a:t>Diesel-powered</a:t>
                </a:r>
                <a:endParaRPr b="0" lang="en-AU" sz="1400" spc="-1" strike="noStrike">
                  <a:latin typeface="Arial"/>
                </a:endParaRPr>
              </a:p>
            </p:txBody>
          </p:sp>
          <p:sp>
            <p:nvSpPr>
              <p:cNvPr id="177" name="CustomShape 24"/>
              <p:cNvSpPr/>
              <p:nvPr/>
            </p:nvSpPr>
            <p:spPr>
              <a:xfrm>
                <a:off x="1844280" y="4409640"/>
                <a:ext cx="92880" cy="63720"/>
              </a:xfrm>
              <a:custGeom>
                <a:avLst/>
                <a:gdLst/>
                <a:ahLst/>
                <a:rect l="l" t="t" r="r" b="b"/>
                <a:pathLst>
                  <a:path w="93306" h="63981">
                    <a:moveTo>
                      <a:pt x="93306" y="0"/>
                    </a:moveTo>
                    <a:lnTo>
                      <a:pt x="0" y="63981"/>
                    </a:ln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CustomShape 25"/>
              <p:cNvSpPr/>
              <p:nvPr/>
            </p:nvSpPr>
            <p:spPr>
              <a:xfrm>
                <a:off x="675360" y="1727640"/>
                <a:ext cx="196920" cy="1135440"/>
              </a:xfrm>
              <a:custGeom>
                <a:avLst/>
                <a:gdLst/>
                <a:ahLst/>
                <a:rect l="l" t="t" r="r" b="b"/>
                <a:pathLst>
                  <a:path w="197276" h="1135669">
                    <a:moveTo>
                      <a:pt x="0" y="1135669"/>
                    </a:moveTo>
                    <a:cubicBezTo>
                      <a:pt x="23104" y="1098568"/>
                      <a:pt x="46209" y="1061468"/>
                      <a:pt x="63982" y="1034365"/>
                    </a:cubicBezTo>
                    <a:cubicBezTo>
                      <a:pt x="81755" y="1007262"/>
                      <a:pt x="95973" y="989045"/>
                      <a:pt x="106636" y="973050"/>
                    </a:cubicBezTo>
                    <a:cubicBezTo>
                      <a:pt x="117299" y="957055"/>
                      <a:pt x="115522" y="948612"/>
                      <a:pt x="127963" y="938393"/>
                    </a:cubicBezTo>
                    <a:cubicBezTo>
                      <a:pt x="140404" y="928174"/>
                      <a:pt x="176394" y="930839"/>
                      <a:pt x="181281" y="911734"/>
                    </a:cubicBezTo>
                    <a:cubicBezTo>
                      <a:pt x="186168" y="892629"/>
                      <a:pt x="158621" y="850863"/>
                      <a:pt x="157288" y="823760"/>
                    </a:cubicBezTo>
                    <a:cubicBezTo>
                      <a:pt x="155955" y="796657"/>
                      <a:pt x="166618" y="789103"/>
                      <a:pt x="173283" y="749115"/>
                    </a:cubicBezTo>
                    <a:cubicBezTo>
                      <a:pt x="179948" y="709127"/>
                      <a:pt x="197276" y="627373"/>
                      <a:pt x="197276" y="583830"/>
                    </a:cubicBezTo>
                    <a:cubicBezTo>
                      <a:pt x="197276" y="540287"/>
                      <a:pt x="175505" y="518960"/>
                      <a:pt x="173283" y="487858"/>
                    </a:cubicBezTo>
                    <a:cubicBezTo>
                      <a:pt x="171062" y="456756"/>
                      <a:pt x="185280" y="428320"/>
                      <a:pt x="183947" y="397218"/>
                    </a:cubicBezTo>
                    <a:cubicBezTo>
                      <a:pt x="182614" y="366116"/>
                      <a:pt x="167063" y="333681"/>
                      <a:pt x="165286" y="301246"/>
                    </a:cubicBezTo>
                    <a:cubicBezTo>
                      <a:pt x="163509" y="268811"/>
                      <a:pt x="176838" y="227934"/>
                      <a:pt x="173283" y="202608"/>
                    </a:cubicBezTo>
                    <a:cubicBezTo>
                      <a:pt x="169728" y="177282"/>
                      <a:pt x="150623" y="167507"/>
                      <a:pt x="143958" y="149290"/>
                    </a:cubicBezTo>
                    <a:cubicBezTo>
                      <a:pt x="137293" y="131073"/>
                      <a:pt x="145736" y="118188"/>
                      <a:pt x="133295" y="93306"/>
                    </a:cubicBezTo>
                    <a:cubicBezTo>
                      <a:pt x="120854" y="68424"/>
                      <a:pt x="95084" y="34212"/>
                      <a:pt x="69314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9" name="CustomShape 26"/>
              <p:cNvSpPr/>
              <p:nvPr/>
            </p:nvSpPr>
            <p:spPr>
              <a:xfrm>
                <a:off x="844920" y="1942200"/>
                <a:ext cx="434520" cy="610200"/>
              </a:xfrm>
              <a:custGeom>
                <a:avLst/>
                <a:gdLst/>
                <a:ahLst/>
                <a:rect l="l" t="t" r="r" b="b"/>
                <a:pathLst>
                  <a:path w="435040" h="610489">
                    <a:moveTo>
                      <a:pt x="0" y="610489"/>
                    </a:moveTo>
                    <a:cubicBezTo>
                      <a:pt x="71757" y="586718"/>
                      <a:pt x="143514" y="562947"/>
                      <a:pt x="189278" y="517183"/>
                    </a:cubicBezTo>
                    <a:cubicBezTo>
                      <a:pt x="235042" y="471419"/>
                      <a:pt x="257259" y="383888"/>
                      <a:pt x="274587" y="335902"/>
                    </a:cubicBezTo>
                    <a:cubicBezTo>
                      <a:pt x="291915" y="287916"/>
                      <a:pt x="275031" y="275031"/>
                      <a:pt x="293248" y="229267"/>
                    </a:cubicBezTo>
                    <a:cubicBezTo>
                      <a:pt x="311465" y="183503"/>
                      <a:pt x="360784" y="95084"/>
                      <a:pt x="383888" y="61316"/>
                    </a:cubicBezTo>
                    <a:cubicBezTo>
                      <a:pt x="406992" y="27548"/>
                      <a:pt x="424765" y="36878"/>
                      <a:pt x="431874" y="26659"/>
                    </a:cubicBezTo>
                    <a:cubicBezTo>
                      <a:pt x="438983" y="16440"/>
                      <a:pt x="432762" y="8220"/>
                      <a:pt x="426542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0" name="CustomShape 27"/>
              <p:cNvSpPr/>
              <p:nvPr/>
            </p:nvSpPr>
            <p:spPr>
              <a:xfrm>
                <a:off x="682920" y="2656800"/>
                <a:ext cx="353520" cy="232920"/>
              </a:xfrm>
              <a:custGeom>
                <a:avLst/>
                <a:gdLst/>
                <a:ahLst/>
                <a:rect l="l" t="t" r="r" b="b"/>
                <a:pathLst>
                  <a:path w="374355" h="233213">
                    <a:moveTo>
                      <a:pt x="0" y="107916"/>
                    </a:moveTo>
                    <a:cubicBezTo>
                      <a:pt x="17772" y="94809"/>
                      <a:pt x="35545" y="81702"/>
                      <a:pt x="50652" y="65262"/>
                    </a:cubicBezTo>
                    <a:cubicBezTo>
                      <a:pt x="65759" y="48822"/>
                      <a:pt x="71980" y="19497"/>
                      <a:pt x="90641" y="9278"/>
                    </a:cubicBezTo>
                    <a:cubicBezTo>
                      <a:pt x="109302" y="-941"/>
                      <a:pt x="137294" y="-2719"/>
                      <a:pt x="162620" y="3946"/>
                    </a:cubicBezTo>
                    <a:cubicBezTo>
                      <a:pt x="187946" y="10611"/>
                      <a:pt x="242596" y="49267"/>
                      <a:pt x="242596" y="49267"/>
                    </a:cubicBezTo>
                    <a:cubicBezTo>
                      <a:pt x="271921" y="65707"/>
                      <a:pt x="316797" y="80368"/>
                      <a:pt x="338568" y="102584"/>
                    </a:cubicBezTo>
                    <a:cubicBezTo>
                      <a:pt x="360339" y="124800"/>
                      <a:pt x="369226" y="160790"/>
                      <a:pt x="373225" y="182561"/>
                    </a:cubicBezTo>
                    <a:cubicBezTo>
                      <a:pt x="377224" y="204333"/>
                      <a:pt x="369892" y="218773"/>
                      <a:pt x="362561" y="233213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1" name="CustomShape 28"/>
              <p:cNvSpPr/>
              <p:nvPr/>
            </p:nvSpPr>
            <p:spPr>
              <a:xfrm>
                <a:off x="171000" y="4518720"/>
                <a:ext cx="134100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AU" sz="1400" spc="-1" strike="noStrike">
                    <a:solidFill>
                      <a:srgbClr val="7030a0"/>
                    </a:solidFill>
                    <a:latin typeface="Arial"/>
                  </a:rPr>
                  <a:t>DC-electrified</a:t>
                </a:r>
                <a:endParaRPr b="0" lang="en-AU" sz="1400" spc="-1" strike="noStrike">
                  <a:latin typeface="Arial"/>
                </a:endParaRPr>
              </a:p>
            </p:txBody>
          </p:sp>
          <p:sp>
            <p:nvSpPr>
              <p:cNvPr id="182" name="CustomShape 29"/>
              <p:cNvSpPr/>
              <p:nvPr/>
            </p:nvSpPr>
            <p:spPr>
              <a:xfrm>
                <a:off x="2082960" y="4366440"/>
                <a:ext cx="68760" cy="37800"/>
              </a:xfrm>
              <a:custGeom>
                <a:avLst/>
                <a:gdLst/>
                <a:ahLst/>
                <a:rect l="l" t="t" r="r" b="b"/>
                <a:pathLst>
                  <a:path w="69056" h="38100">
                    <a:moveTo>
                      <a:pt x="0" y="0"/>
                    </a:moveTo>
                    <a:lnTo>
                      <a:pt x="69056" y="3810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3" name="CustomShape 30"/>
              <p:cNvSpPr/>
              <p:nvPr/>
            </p:nvSpPr>
            <p:spPr>
              <a:xfrm>
                <a:off x="695160" y="2871360"/>
                <a:ext cx="333000" cy="668160"/>
              </a:xfrm>
              <a:custGeom>
                <a:avLst/>
                <a:gdLst/>
                <a:ahLst/>
                <a:rect l="l" t="t" r="r" b="b"/>
                <a:pathLst>
                  <a:path w="333375" h="676275">
                    <a:moveTo>
                      <a:pt x="0" y="676275"/>
                    </a:moveTo>
                    <a:cubicBezTo>
                      <a:pt x="24011" y="660598"/>
                      <a:pt x="48022" y="644922"/>
                      <a:pt x="59531" y="628650"/>
                    </a:cubicBezTo>
                    <a:cubicBezTo>
                      <a:pt x="71040" y="612378"/>
                      <a:pt x="70643" y="600869"/>
                      <a:pt x="69056" y="578644"/>
                    </a:cubicBezTo>
                    <a:cubicBezTo>
                      <a:pt x="67469" y="556419"/>
                      <a:pt x="51990" y="519509"/>
                      <a:pt x="50006" y="495300"/>
                    </a:cubicBezTo>
                    <a:cubicBezTo>
                      <a:pt x="48022" y="471091"/>
                      <a:pt x="46038" y="455613"/>
                      <a:pt x="57150" y="433388"/>
                    </a:cubicBezTo>
                    <a:cubicBezTo>
                      <a:pt x="68262" y="411163"/>
                      <a:pt x="95250" y="388937"/>
                      <a:pt x="116681" y="361950"/>
                    </a:cubicBezTo>
                    <a:cubicBezTo>
                      <a:pt x="138112" y="334963"/>
                      <a:pt x="168671" y="296863"/>
                      <a:pt x="185737" y="271463"/>
                    </a:cubicBezTo>
                    <a:cubicBezTo>
                      <a:pt x="202803" y="246063"/>
                      <a:pt x="219075" y="209550"/>
                      <a:pt x="219075" y="209550"/>
                    </a:cubicBezTo>
                    <a:lnTo>
                      <a:pt x="285750" y="85725"/>
                    </a:lnTo>
                    <a:cubicBezTo>
                      <a:pt x="304800" y="50800"/>
                      <a:pt x="319087" y="25400"/>
                      <a:pt x="333375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4" name="CustomShape 31"/>
              <p:cNvSpPr/>
              <p:nvPr/>
            </p:nvSpPr>
            <p:spPr>
              <a:xfrm>
                <a:off x="667080" y="1716840"/>
                <a:ext cx="687600" cy="2044440"/>
              </a:xfrm>
              <a:custGeom>
                <a:avLst/>
                <a:gdLst/>
                <a:ahLst/>
                <a:rect l="l" t="t" r="r" b="b"/>
                <a:pathLst>
                  <a:path w="687799" h="2044737">
                    <a:moveTo>
                      <a:pt x="0" y="2044737"/>
                    </a:moveTo>
                    <a:cubicBezTo>
                      <a:pt x="37544" y="1976535"/>
                      <a:pt x="75089" y="1908333"/>
                      <a:pt x="119965" y="1788812"/>
                    </a:cubicBezTo>
                    <a:cubicBezTo>
                      <a:pt x="164841" y="1669291"/>
                      <a:pt x="218602" y="1451133"/>
                      <a:pt x="269254" y="1327613"/>
                    </a:cubicBezTo>
                    <a:cubicBezTo>
                      <a:pt x="319906" y="1204093"/>
                      <a:pt x="378112" y="1140557"/>
                      <a:pt x="423876" y="1047695"/>
                    </a:cubicBezTo>
                    <a:cubicBezTo>
                      <a:pt x="469640" y="954833"/>
                      <a:pt x="514961" y="869968"/>
                      <a:pt x="543841" y="770442"/>
                    </a:cubicBezTo>
                    <a:cubicBezTo>
                      <a:pt x="572722" y="670915"/>
                      <a:pt x="578498" y="541621"/>
                      <a:pt x="597159" y="450536"/>
                    </a:cubicBezTo>
                    <a:cubicBezTo>
                      <a:pt x="615820" y="359451"/>
                      <a:pt x="640701" y="299024"/>
                      <a:pt x="655808" y="223935"/>
                    </a:cubicBezTo>
                    <a:cubicBezTo>
                      <a:pt x="670915" y="148846"/>
                      <a:pt x="679357" y="74423"/>
                      <a:pt x="687799" y="0"/>
                    </a:cubicBezTo>
                  </a:path>
                </a:pathLst>
              </a:custGeom>
              <a:noFill/>
              <a:ln w="57240">
                <a:solidFill>
                  <a:srgbClr val="00cc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5" name="CustomShape 32"/>
              <p:cNvSpPr/>
              <p:nvPr/>
            </p:nvSpPr>
            <p:spPr>
              <a:xfrm>
                <a:off x="1031040" y="1929960"/>
                <a:ext cx="2458800" cy="2458800"/>
              </a:xfrm>
              <a:prstGeom prst="ellipse">
                <a:avLst/>
              </a:prstGeom>
              <a:noFill/>
              <a:ln w="12600">
                <a:solidFill>
                  <a:srgbClr val="fd6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86" name="CustomShape 33"/>
            <p:cNvSpPr/>
            <p:nvPr/>
          </p:nvSpPr>
          <p:spPr>
            <a:xfrm>
              <a:off x="1598040" y="3011040"/>
              <a:ext cx="675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AU" sz="1800" spc="-1" strike="noStrike">
                  <a:solidFill>
                    <a:srgbClr val="e46c0a"/>
                  </a:solidFill>
                  <a:latin typeface="Arial"/>
                </a:rPr>
                <a:t>KAK</a:t>
              </a:r>
              <a:endParaRPr b="0" lang="en-AU" sz="1800" spc="-1" strike="noStrike">
                <a:latin typeface="Arial"/>
              </a:endParaRPr>
            </a:p>
          </p:txBody>
        </p:sp>
      </p:grpSp>
      <p:sp>
        <p:nvSpPr>
          <p:cNvPr id="187" name="CustomShape 34"/>
          <p:cNvSpPr/>
          <p:nvPr/>
        </p:nvSpPr>
        <p:spPr>
          <a:xfrm>
            <a:off x="604440" y="865440"/>
            <a:ext cx="331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3333ff"/>
                </a:solidFill>
                <a:latin typeface="Arial Black"/>
              </a:rPr>
              <a:t>Enjoy protection</a:t>
            </a:r>
            <a:r>
              <a:rPr b="1" lang="en-AU" sz="1800" spc="-1" strike="noStrike">
                <a:solidFill>
                  <a:srgbClr val="3333ff"/>
                </a:solidFill>
                <a:latin typeface="Arial Black"/>
              </a:rPr>
              <a:t> by law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188" name="Group 35"/>
          <p:cNvGrpSpPr/>
          <p:nvPr/>
        </p:nvGrpSpPr>
        <p:grpSpPr>
          <a:xfrm>
            <a:off x="4856760" y="865440"/>
            <a:ext cx="3913560" cy="3734280"/>
            <a:chOff x="4856760" y="865440"/>
            <a:chExt cx="3913560" cy="3734280"/>
          </a:xfrm>
        </p:grpSpPr>
        <p:sp>
          <p:nvSpPr>
            <p:cNvPr id="189" name="CustomShape 36"/>
            <p:cNvSpPr/>
            <p:nvPr/>
          </p:nvSpPr>
          <p:spPr>
            <a:xfrm>
              <a:off x="4860000" y="865440"/>
              <a:ext cx="3910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AU" sz="1800" spc="-1" strike="noStrike">
                  <a:solidFill>
                    <a:srgbClr val="c0504d"/>
                  </a:solidFill>
                  <a:latin typeface="Arial Black"/>
                </a:rPr>
                <a:t>Suffer Japanese bureaucracy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90" name="CustomShape 37"/>
            <p:cNvSpPr/>
            <p:nvPr/>
          </p:nvSpPr>
          <p:spPr>
            <a:xfrm>
              <a:off x="6162480" y="1324080"/>
              <a:ext cx="11458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AU" sz="1800" spc="-1" strike="noStrike">
                  <a:solidFill>
                    <a:srgbClr val="ff0000"/>
                  </a:solidFill>
                  <a:latin typeface="Arial"/>
                </a:rPr>
                <a:t>Red tape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91" name="CustomShape 38"/>
            <p:cNvSpPr/>
            <p:nvPr/>
          </p:nvSpPr>
          <p:spPr>
            <a:xfrm>
              <a:off x="4856760" y="3502440"/>
              <a:ext cx="3771720" cy="912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Arial"/>
                </a:rPr>
                <a:t>Many protocol documents are required to authorize their activities, </a:t>
              </a:r>
              <a:endParaRPr b="0" lang="en-AU" sz="1800" spc="-1" strike="noStrike">
                <a:latin typeface="Arial"/>
              </a:endParaRPr>
            </a:p>
          </p:txBody>
        </p:sp>
        <p:pic>
          <p:nvPicPr>
            <p:cNvPr id="192" name="図 14" descr=""/>
            <p:cNvPicPr/>
            <p:nvPr/>
          </p:nvPicPr>
          <p:blipFill>
            <a:blip r:embed="rId2"/>
            <a:stretch/>
          </p:blipFill>
          <p:spPr>
            <a:xfrm>
              <a:off x="5398920" y="1694160"/>
              <a:ext cx="2666520" cy="1714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3" name="CustomShape 39"/>
            <p:cNvSpPr/>
            <p:nvPr/>
          </p:nvSpPr>
          <p:spPr>
            <a:xfrm>
              <a:off x="4921560" y="4204440"/>
              <a:ext cx="373356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Arial"/>
                </a:rPr>
                <a:t>such as </a:t>
              </a:r>
              <a:r>
                <a:rPr b="1" lang="en-AU" sz="2000" spc="-1" strike="noStrike">
                  <a:solidFill>
                    <a:srgbClr val="7030a0"/>
                  </a:solidFill>
                  <a:latin typeface="Arial"/>
                </a:rPr>
                <a:t>international services!</a:t>
              </a:r>
              <a:endParaRPr b="0" lang="en-AU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043640" y="51480"/>
            <a:ext cx="784836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rmAutofit fontScale="74000"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Some existing JMA services in international framework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9298A7E-02C0-4F48-9D9C-6B13BCF00BEB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682560" y="738720"/>
            <a:ext cx="305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Numerical Weather Prediction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867600" y="1995840"/>
            <a:ext cx="2656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Atmospheric Environment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6019200" y="1204920"/>
            <a:ext cx="106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Tsunamis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5818680" y="268416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Volcanic Ash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1" name="CustomShape 8"/>
          <p:cNvSpPr/>
          <p:nvPr/>
        </p:nvSpPr>
        <p:spPr>
          <a:xfrm>
            <a:off x="270360" y="3075840"/>
            <a:ext cx="336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Information and Communications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2" name="CustomShape 9"/>
          <p:cNvSpPr/>
          <p:nvPr/>
        </p:nvSpPr>
        <p:spPr>
          <a:xfrm>
            <a:off x="-108360" y="3407760"/>
            <a:ext cx="4204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Global Information System Centre (GISC) Tokyo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984807"/>
                </a:solidFill>
                <a:latin typeface="Arial"/>
              </a:rPr>
              <a:t>under </a:t>
            </a: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WMO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Information System (WIS)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3768480" y="3038040"/>
            <a:ext cx="5472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Volcanic Ash Advisory Center (VAAC) Tokyo 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984807"/>
                </a:solidFill>
                <a:latin typeface="Arial"/>
              </a:rPr>
              <a:t>under 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International Civil Aviation Organization (</a:t>
            </a: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ICAO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) with </a:t>
            </a: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WMO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4" name="CustomShape 11"/>
          <p:cNvSpPr/>
          <p:nvPr/>
        </p:nvSpPr>
        <p:spPr>
          <a:xfrm>
            <a:off x="16560" y="2334600"/>
            <a:ext cx="48189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World Data Centre for Greenhouse Gases (WDCGG) </a:t>
            </a:r>
            <a:r>
              <a:rPr b="0" lang="en-AU" sz="1400" spc="-1" strike="noStrike">
                <a:solidFill>
                  <a:srgbClr val="984807"/>
                </a:solidFill>
                <a:latin typeface="Arial"/>
              </a:rPr>
              <a:t>under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WMO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Global Atmosphere Watch (GAW) programme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5" name="CustomShape 12"/>
          <p:cNvSpPr/>
          <p:nvPr/>
        </p:nvSpPr>
        <p:spPr>
          <a:xfrm>
            <a:off x="4062600" y="1545120"/>
            <a:ext cx="49734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Northwest Pacific Tsunami Advisory Center (NWPTAC) 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984807"/>
                </a:solidFill>
                <a:latin typeface="Arial"/>
              </a:rPr>
              <a:t>under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Intergovernmental Oceanographic Commission (IOC) of </a:t>
            </a: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UNESCO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6" name="CustomShape 13"/>
          <p:cNvSpPr/>
          <p:nvPr/>
        </p:nvSpPr>
        <p:spPr>
          <a:xfrm>
            <a:off x="236880" y="1100520"/>
            <a:ext cx="40748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Regional Specialized Meteorological Center (RSMC) Tokyo – Typhoon Center 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984807"/>
                </a:solidFill>
                <a:latin typeface="Arial"/>
              </a:rPr>
              <a:t>under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AU" sz="1400" spc="-1" strike="noStrike">
                <a:solidFill>
                  <a:srgbClr val="4a93dc"/>
                </a:solidFill>
                <a:latin typeface="Arial"/>
              </a:rPr>
              <a:t>WMO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World Weather Watch Programme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7" name="CustomShape 14"/>
          <p:cNvSpPr/>
          <p:nvPr/>
        </p:nvSpPr>
        <p:spPr>
          <a:xfrm>
            <a:off x="4643280" y="4208040"/>
            <a:ext cx="4571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400" spc="-1" strike="noStrike">
                <a:solidFill>
                  <a:srgbClr val="5b92e5"/>
                </a:solidFill>
                <a:latin typeface="Arial"/>
              </a:rPr>
              <a:t>WMO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 Regional Instrument Centre (RIC) Tsukuba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8" name="CustomShape 15"/>
          <p:cNvSpPr/>
          <p:nvPr/>
        </p:nvSpPr>
        <p:spPr>
          <a:xfrm>
            <a:off x="4660920" y="3893040"/>
            <a:ext cx="403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7030a0"/>
                </a:solidFill>
                <a:latin typeface="Calibri"/>
              </a:rPr>
              <a:t>Instrument Maintenance and Calibration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209" name="図 19" descr=""/>
          <p:cNvPicPr/>
          <p:nvPr/>
        </p:nvPicPr>
        <p:blipFill>
          <a:blip r:embed="rId1"/>
          <a:srcRect l="5862" t="12948" r="6044" b="6003"/>
          <a:stretch/>
        </p:blipFill>
        <p:spPr>
          <a:xfrm>
            <a:off x="7272360" y="2283840"/>
            <a:ext cx="1510200" cy="757800"/>
          </a:xfrm>
          <a:prstGeom prst="rect">
            <a:avLst/>
          </a:prstGeom>
          <a:ln>
            <a:noFill/>
          </a:ln>
        </p:spPr>
      </p:pic>
      <p:pic>
        <p:nvPicPr>
          <p:cNvPr id="210" name="図 20" descr=""/>
          <p:cNvPicPr/>
          <p:nvPr/>
        </p:nvPicPr>
        <p:blipFill>
          <a:blip r:embed="rId2"/>
          <a:stretch/>
        </p:blipFill>
        <p:spPr>
          <a:xfrm>
            <a:off x="7294320" y="729360"/>
            <a:ext cx="841320" cy="865440"/>
          </a:xfrm>
          <a:prstGeom prst="rect">
            <a:avLst/>
          </a:prstGeom>
          <a:ln>
            <a:noFill/>
          </a:ln>
        </p:spPr>
      </p:pic>
      <p:grpSp>
        <p:nvGrpSpPr>
          <p:cNvPr id="211" name="Group 16"/>
          <p:cNvGrpSpPr/>
          <p:nvPr/>
        </p:nvGrpSpPr>
        <p:grpSpPr>
          <a:xfrm>
            <a:off x="630360" y="4011840"/>
            <a:ext cx="3070440" cy="941040"/>
            <a:chOff x="630360" y="4011840"/>
            <a:chExt cx="3070440" cy="941040"/>
          </a:xfrm>
        </p:grpSpPr>
        <p:pic>
          <p:nvPicPr>
            <p:cNvPr id="212" name="図 9" descr=""/>
            <p:cNvPicPr/>
            <p:nvPr/>
          </p:nvPicPr>
          <p:blipFill>
            <a:blip r:embed="rId3"/>
            <a:srcRect l="15634" t="19069" r="15634" b="19069"/>
            <a:stretch/>
          </p:blipFill>
          <p:spPr>
            <a:xfrm>
              <a:off x="2666160" y="4341240"/>
              <a:ext cx="1019520" cy="61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図 22" descr=""/>
            <p:cNvPicPr/>
            <p:nvPr/>
          </p:nvPicPr>
          <p:blipFill>
            <a:blip r:embed="rId4"/>
            <a:srcRect l="17246" t="4649" r="17246" b="8428"/>
            <a:stretch/>
          </p:blipFill>
          <p:spPr>
            <a:xfrm>
              <a:off x="683640" y="4341240"/>
              <a:ext cx="691560" cy="61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図 23" descr=""/>
            <p:cNvPicPr/>
            <p:nvPr/>
          </p:nvPicPr>
          <p:blipFill>
            <a:blip r:embed="rId5"/>
            <a:srcRect l="22285" t="19766" r="22285" b="19766"/>
            <a:stretch/>
          </p:blipFill>
          <p:spPr>
            <a:xfrm>
              <a:off x="1600200" y="4341240"/>
              <a:ext cx="840960" cy="61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5" name="CustomShape 17"/>
            <p:cNvSpPr/>
            <p:nvPr/>
          </p:nvSpPr>
          <p:spPr>
            <a:xfrm>
              <a:off x="630360" y="4011840"/>
              <a:ext cx="30704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984807"/>
                  </a:solidFill>
                  <a:latin typeface="Arial"/>
                </a:rPr>
                <a:t>under </a:t>
              </a:r>
              <a:r>
                <a:rPr b="0" lang="en-AU" sz="1800" spc="-1" strike="noStrike">
                  <a:solidFill>
                    <a:srgbClr val="5b92e5"/>
                  </a:solidFill>
                  <a:latin typeface="Arial"/>
                </a:rPr>
                <a:t>UN subsidiary organs!</a:t>
              </a:r>
              <a:endParaRPr b="0" lang="en-A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2905560" y="51480"/>
            <a:ext cx="5986800" cy="654120"/>
          </a:xfrm>
          <a:prstGeom prst="rect">
            <a:avLst/>
          </a:prstGeom>
          <a:noFill/>
          <a:ln>
            <a:noFill/>
          </a:ln>
          <a:effectLst>
            <a:outerShdw dist="25455" dir="2700000">
              <a:srgbClr val="1f497d">
                <a:alpha val="31000"/>
              </a:srgbClr>
            </a:outerShdw>
          </a:effectLst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376092"/>
                </a:solidFill>
                <a:latin typeface="Arial"/>
                <a:ea typeface="メイリオ"/>
              </a:rPr>
              <a:t>Kakioka’s Requests</a:t>
            </a:r>
            <a:endParaRPr b="0" lang="en-US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5148000" y="4683960"/>
            <a:ext cx="312228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0" lang="en-AU" sz="1200" spc="-1" strike="noStrike">
                <a:solidFill>
                  <a:srgbClr val="595959"/>
                </a:solidFill>
                <a:latin typeface="Corbel"/>
              </a:rPr>
              <a:t>Intermagnet Meeting 2019, Ottawa, 20-22 July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5724000" y="4683960"/>
            <a:ext cx="3096000" cy="3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591C932-1180-44EE-B082-7B89D7A13E62}" type="slidenum">
              <a:rPr b="0" lang="en-AU" sz="1200" spc="-1" strike="noStrike">
                <a:solidFill>
                  <a:srgbClr val="595959"/>
                </a:solidFill>
                <a:latin typeface="Corbel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957960" y="821160"/>
            <a:ext cx="7463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To get the </a:t>
            </a:r>
            <a:r>
              <a:rPr b="0" lang="en-AU" sz="1800" spc="-1" strike="noStrike">
                <a:solidFill>
                  <a:srgbClr val="3333ff"/>
                </a:solidFill>
                <a:latin typeface="Arial"/>
              </a:rPr>
              <a:t>DD checking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officially admitted by JMA headquarters …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1331640" y="1347480"/>
            <a:ext cx="61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some documents are needed to show Kakioka’s </a:t>
            </a:r>
            <a:r>
              <a:rPr b="0" lang="en-AU" sz="1800" spc="-1" strike="noStrike">
                <a:solidFill>
                  <a:srgbClr val="ff0000"/>
                </a:solidFill>
                <a:latin typeface="Arial"/>
              </a:rPr>
              <a:t>active membership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in the INTERMAGNET (sub)programs.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3348000" y="2219760"/>
            <a:ext cx="935640" cy="1151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e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7"/>
          <p:cNvSpPr/>
          <p:nvPr/>
        </p:nvSpPr>
        <p:spPr>
          <a:xfrm>
            <a:off x="4721040" y="2478600"/>
            <a:ext cx="2957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Kakioka requests issuing of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223" name="Group 8"/>
          <p:cNvGrpSpPr/>
          <p:nvPr/>
        </p:nvGrpSpPr>
        <p:grpSpPr>
          <a:xfrm>
            <a:off x="500400" y="3219840"/>
            <a:ext cx="8378640" cy="1312920"/>
            <a:chOff x="500400" y="3219840"/>
            <a:chExt cx="8378640" cy="1312920"/>
          </a:xfrm>
        </p:grpSpPr>
        <p:sp>
          <p:nvSpPr>
            <p:cNvPr id="224" name="CustomShape 9"/>
            <p:cNvSpPr/>
            <p:nvPr/>
          </p:nvSpPr>
          <p:spPr>
            <a:xfrm>
              <a:off x="550440" y="3651840"/>
              <a:ext cx="4346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Arial"/>
                </a:rPr>
                <a:t>(1)     a list of “</a:t>
              </a:r>
              <a:r>
                <a:rPr b="0" lang="en-AU" sz="1800" spc="-1" strike="noStrike">
                  <a:solidFill>
                    <a:srgbClr val="ff0000"/>
                  </a:solidFill>
                  <a:latin typeface="Arial"/>
                </a:rPr>
                <a:t>DD checking TASK TEAM</a:t>
              </a:r>
              <a:r>
                <a:rPr b="0" lang="en-AU" sz="1800" spc="-1" strike="noStrike">
                  <a:solidFill>
                    <a:srgbClr val="000000"/>
                  </a:solidFill>
                  <a:latin typeface="Arial"/>
                </a:rPr>
                <a:t>”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225" name="CustomShape 10"/>
            <p:cNvSpPr/>
            <p:nvPr/>
          </p:nvSpPr>
          <p:spPr>
            <a:xfrm>
              <a:off x="500400" y="4168080"/>
              <a:ext cx="8378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Arial"/>
                </a:rPr>
                <a:t>(2)     a list of annual meeting participants without using the title “Observer/Guest”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226" name="CustomShape 11"/>
            <p:cNvSpPr/>
            <p:nvPr/>
          </p:nvSpPr>
          <p:spPr>
            <a:xfrm>
              <a:off x="6732360" y="3219840"/>
              <a:ext cx="1951200" cy="719640"/>
            </a:xfrm>
            <a:prstGeom prst="wedgeEllipseCallout">
              <a:avLst>
                <a:gd name="adj1" fmla="val -18181"/>
                <a:gd name="adj2" fmla="val 9398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AU" sz="1600" spc="-1" strike="noStrike">
                  <a:solidFill>
                    <a:srgbClr val="008000"/>
                  </a:solidFill>
                  <a:latin typeface="Arial"/>
                </a:rPr>
                <a:t>Very unfavorable!</a:t>
              </a:r>
              <a:endParaRPr b="0" lang="en-AU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4</TotalTime>
  <Application>LibreOffice/6.1.5.2$Windows_X86_64 LibreOffice_project/90f8dcf33c87b3705e78202e3df5142b201bd805</Application>
  <Words>511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2018-02-21T05:21:58Z</dcterms:created>
  <dc:creator/>
  <dc:description/>
  <dc:language>en-AU</dc:language>
  <cp:lastModifiedBy/>
  <dcterms:modified xsi:type="dcterms:W3CDTF">2019-07-23T03:03:30Z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画面に合わせる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  <property fmtid="{D5CDD505-2E9C-101B-9397-08002B2CF9AE}" pid="12" name="_TemplateID">
    <vt:lpwstr>TC100738469990</vt:lpwstr>
  </property>
</Properties>
</file>