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34" r:id="rId4"/>
    <p:sldId id="335" r:id="rId5"/>
    <p:sldId id="340" r:id="rId6"/>
    <p:sldId id="301" r:id="rId7"/>
    <p:sldId id="348" r:id="rId8"/>
    <p:sldId id="349" r:id="rId9"/>
    <p:sldId id="355" r:id="rId10"/>
    <p:sldId id="350" r:id="rId11"/>
    <p:sldId id="359" r:id="rId12"/>
    <p:sldId id="357" r:id="rId13"/>
    <p:sldId id="358" r:id="rId14"/>
    <p:sldId id="356" r:id="rId15"/>
    <p:sldId id="343" r:id="rId16"/>
    <p:sldId id="288" r:id="rId17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11111"/>
    <a:srgbClr val="FFE5E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1" autoAdjust="0"/>
    <p:restoredTop sz="96216" autoAdjust="0"/>
  </p:normalViewPr>
  <p:slideViewPr>
    <p:cSldViewPr>
      <p:cViewPr varScale="1">
        <p:scale>
          <a:sx n="111" d="100"/>
          <a:sy n="111" d="100"/>
        </p:scale>
        <p:origin x="15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defTabSz="90487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305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defTabSz="90487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4188"/>
            <a:ext cx="2928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03DA41B-3C57-4121-85BB-BE750375D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defTabSz="90487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39775"/>
            <a:ext cx="4935537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7888"/>
            <a:ext cx="5408613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305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defTabSz="90487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374188"/>
            <a:ext cx="2928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188F0AF-6402-4CA4-BE39-B4D123FAB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A3A43-AD94-4FB9-8C3C-B555540454B5}" type="slidenum">
              <a:rPr lang="ru-RU"/>
              <a:pPr/>
              <a:t>1</a:t>
            </a:fld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Intermagnet meeting, Paris, October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88003-CECD-4B55-AF50-2737EDCCC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Intermagnet meeting, Paris, October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9790-F911-426A-BFB5-C59928755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Intermagnet meeting, Paris, October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E27C-D0B8-416D-BA66-8E2F1DC70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Intermagnet meeting, Paris, October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4D494-B7FC-42DE-8472-0902C5795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Intermagnet meeting, Paris, October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7ABB2-E78F-4C4D-AB3A-D26A75790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Intermagnet meeting, Paris, October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57B27-6A6A-439C-A133-0E2DA47FD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Intermagnet meeting, Paris, October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D3642-5C40-480E-AA81-549B74AB7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Intermagnet meeting, Paris, October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0EED4-6152-495C-A209-108BE25AC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Intermagnet meeting, Paris, October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6943E-C213-4D64-9DBA-BB75AE39B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Intermagnet meeting, Paris, October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45CA-14C7-4A99-9F58-2F13DE4C1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Intermagnet meeting, Paris, October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914AD-DF31-4C34-BBA8-D25E370E6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Intermagnet meeting, Paris, October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EE8B-5BAF-4269-BAC9-19FFBEC19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Intermagnet meeting, Paris, October 2010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853DB60-BCF5-4BA7-957D-52B72D199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C2323-523D-4DD4-A3E7-E21D9E62E285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80975" y="-892175"/>
            <a:ext cx="9540875" cy="3600450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/>
                <a:latin typeface="Times New Roman" pitchFamily="18" charset="0"/>
              </a:rPr>
              <a:t>Recent results from Odessa Observatory</a:t>
            </a:r>
            <a:endParaRPr lang="ru-RU" b="1" dirty="0" smtClean="0">
              <a:effectLst/>
              <a:latin typeface="Times New Roman" pitchFamily="18" charset="0"/>
            </a:endParaRPr>
          </a:p>
        </p:txBody>
      </p:sp>
      <p:pic>
        <p:nvPicPr>
          <p:cNvPr id="2052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25" y="3424238"/>
            <a:ext cx="571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-30130" y="1773238"/>
            <a:ext cx="9245600" cy="4797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400" b="1" i="1" dirty="0" smtClean="0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400" b="1" i="1" dirty="0" smtClean="0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400" b="1" i="1" dirty="0" smtClean="0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b="1" i="1" dirty="0" smtClean="0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b="1" i="1" dirty="0" smtClean="0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i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Yuri </a:t>
            </a:r>
            <a:r>
              <a:rPr lang="en-US" b="1" i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Sumaruk</a:t>
            </a:r>
            <a:r>
              <a:rPr lang="en-US" b="1" i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, </a:t>
            </a:r>
            <a:r>
              <a:rPr lang="en-US" b="1" i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Vitaly</a:t>
            </a:r>
            <a:r>
              <a:rPr lang="en-US" b="1" i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Starostenko</a:t>
            </a:r>
            <a:endParaRPr lang="en-US" b="1" i="1" baseline="30000" dirty="0" smtClean="0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i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/>
            </a:r>
            <a:br>
              <a:rPr lang="en-US" b="1" i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</a:br>
            <a:endParaRPr lang="en-US" b="1" i="1" dirty="0" smtClean="0">
              <a:solidFill>
                <a:schemeClr val="tx2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400" b="1" i="1" dirty="0" smtClean="0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FF00"/>
                </a:solidFill>
                <a:effectLst/>
                <a:latin typeface="Times New Roman" pitchFamily="18" charset="0"/>
              </a:rPr>
              <a:t>Institute of Geophysics, National Academy of Sciences of Ukraine,  Kiev, Ukraine </a:t>
            </a:r>
            <a:br>
              <a:rPr lang="en-US" sz="2000" b="1" dirty="0" smtClean="0">
                <a:solidFill>
                  <a:srgbClr val="00FF00"/>
                </a:solidFill>
                <a:effectLst/>
                <a:latin typeface="Times New Roman" pitchFamily="18" charset="0"/>
              </a:rPr>
            </a:br>
            <a:endParaRPr lang="en-US" sz="2000" b="1" dirty="0" smtClean="0">
              <a:solidFill>
                <a:srgbClr val="00FF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3716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Absolute and variation pavilions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245CA-14C7-4A99-9F58-2F13DE4C166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Picture 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5786" y="714380"/>
            <a:ext cx="7786742" cy="6143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ABB2-E78F-4C4D-AB3A-D26A757909A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4" name="Рисунок 3" descr="ODE-KIV_1.bmp"/>
          <p:cNvPicPr>
            <a:picLocks noChangeAspect="1"/>
          </p:cNvPicPr>
          <p:nvPr/>
        </p:nvPicPr>
        <p:blipFill>
          <a:blip r:embed="rId2" cstate="print"/>
          <a:srcRect l="19531" t="22208" r="21875" b="5534"/>
          <a:stretch>
            <a:fillRect/>
          </a:stretch>
        </p:blipFill>
        <p:spPr>
          <a:xfrm>
            <a:off x="71406" y="357166"/>
            <a:ext cx="9072626" cy="6290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6943E-C213-4D64-9DBA-BB75AE39B6F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t="5860" r="30820" b="9179"/>
          <a:stretch>
            <a:fillRect/>
          </a:stretch>
        </p:blipFill>
        <p:spPr bwMode="auto">
          <a:xfrm>
            <a:off x="32" y="329973"/>
            <a:ext cx="9144000" cy="631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-857288" y="0"/>
            <a:ext cx="10930014" cy="18288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Process of determining adopted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baselines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428596" y="2071678"/>
            <a:ext cx="9215470" cy="4357718"/>
          </a:xfrm>
        </p:spPr>
        <p:txBody>
          <a:bodyPr/>
          <a:lstStyle/>
          <a:p>
            <a:pPr algn="just"/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1) Manual review , removal of abnormal observations</a:t>
            </a:r>
          </a:p>
          <a:p>
            <a:pPr algn="just"/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2) Preliminary automatic calculation of adopted</a:t>
            </a:r>
          </a:p>
          <a:p>
            <a:pPr algn="just"/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baseline using moving average technique</a:t>
            </a:r>
          </a:p>
          <a:p>
            <a:pPr algn="just"/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3) Possible manual adjustment of automatic </a:t>
            </a:r>
          </a:p>
          <a:p>
            <a:pPr algn="just"/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calculations after visual inspecting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245CA-14C7-4A99-9F58-2F13DE4C166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EE7ABCD-271E-4FBB-BE5E-4C271D4B96A8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14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428652"/>
            <a:ext cx="8229600" cy="1371601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Conclusions</a:t>
            </a:r>
            <a:r>
              <a:rPr lang="en-US" sz="4800" dirty="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endParaRPr lang="ru-RU" sz="4800" dirty="0" smtClean="0"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642918"/>
            <a:ext cx="8964613" cy="5688012"/>
          </a:xfrm>
          <a:noFill/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en-US" sz="2800" dirty="0" smtClean="0">
                <a:effectLst/>
                <a:latin typeface="Times New Roman" pitchFamily="18" charset="0"/>
              </a:rPr>
              <a:t>The geomagnetic observatory Odessa has a long series of data reaching back </a:t>
            </a:r>
            <a:r>
              <a:rPr lang="en-US" sz="2800" smtClean="0">
                <a:effectLst/>
                <a:latin typeface="Times New Roman" pitchFamily="18" charset="0"/>
              </a:rPr>
              <a:t>to 1948. </a:t>
            </a:r>
            <a:r>
              <a:rPr lang="en-US" sz="2800" dirty="0" smtClean="0">
                <a:effectLst/>
                <a:latin typeface="Times New Roman" pitchFamily="18" charset="0"/>
              </a:rPr>
              <a:t>It is valuable for studying long-period and secular variations.</a:t>
            </a:r>
          </a:p>
          <a:p>
            <a:pPr marL="609600" indent="-609600" algn="just">
              <a:lnSpc>
                <a:spcPct val="90000"/>
              </a:lnSpc>
            </a:pPr>
            <a:r>
              <a:rPr lang="en-US" sz="2800" dirty="0" smtClean="0">
                <a:effectLst/>
                <a:latin typeface="Times New Roman" pitchFamily="18" charset="0"/>
              </a:rPr>
              <a:t>The level of artificial noise at the observatory  is very low.</a:t>
            </a:r>
          </a:p>
          <a:p>
            <a:pPr marL="609600" indent="-609600" algn="just">
              <a:lnSpc>
                <a:spcPct val="90000"/>
              </a:lnSpc>
            </a:pPr>
            <a:r>
              <a:rPr lang="en-US" sz="2800" dirty="0" smtClean="0">
                <a:effectLst/>
                <a:latin typeface="Times New Roman" pitchFamily="18" charset="0"/>
              </a:rPr>
              <a:t>Modern equipment has been installed at the observatory Odessa. </a:t>
            </a:r>
          </a:p>
          <a:p>
            <a:pPr marL="609600" indent="-609600" algn="just">
              <a:lnSpc>
                <a:spcPct val="90000"/>
              </a:lnSpc>
            </a:pPr>
            <a:r>
              <a:rPr lang="en-US" sz="2800" dirty="0" smtClean="0">
                <a:effectLst/>
                <a:latin typeface="Times New Roman" pitchFamily="18" charset="0"/>
              </a:rPr>
              <a:t>Since the end of  2013 data  from observatory Odessa  have been sent  to  Edinburg  in IAGA2002 format.</a:t>
            </a:r>
          </a:p>
          <a:p>
            <a:pPr marL="609600" indent="-609600" algn="just">
              <a:lnSpc>
                <a:spcPct val="90000"/>
              </a:lnSpc>
            </a:pPr>
            <a:r>
              <a:rPr lang="en-US" sz="2800" dirty="0" smtClean="0">
                <a:effectLst/>
                <a:latin typeface="Times New Roman" pitchFamily="18" charset="0"/>
              </a:rPr>
              <a:t>The Application form, 12 month of definitive one-minute  mean  data , a baseline file, an annual mean file, and a readme file in INTERMAGNET formats have been  prepared and submitted.</a:t>
            </a:r>
          </a:p>
          <a:p>
            <a:pPr marL="609600" indent="-609600" algn="just">
              <a:lnSpc>
                <a:spcPct val="90000"/>
              </a:lnSpc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We hope that  geomagnetic observatory Odessa will be accepted as  full member  of  INTERMAGNET. </a:t>
            </a:r>
            <a:endParaRPr lang="ru-RU" sz="2000" dirty="0" smtClean="0">
              <a:effectLst/>
              <a:latin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</a:pPr>
            <a:endParaRPr lang="ru-RU" sz="2000" dirty="0" smtClean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714404"/>
            <a:ext cx="8229600" cy="2119313"/>
          </a:xfrm>
          <a:noFill/>
        </p:spPr>
        <p:txBody>
          <a:bodyPr/>
          <a:lstStyle/>
          <a:p>
            <a:r>
              <a:rPr lang="ru-RU" b="1" dirty="0" err="1" smtClean="0">
                <a:effectLst/>
                <a:latin typeface="Times New Roman" pitchFamily="18" charset="0"/>
              </a:rPr>
              <a:t>Acknowledgments</a:t>
            </a:r>
            <a:endParaRPr lang="ru-RU" b="1" dirty="0" smtClean="0">
              <a:effectLst/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1470" y="747724"/>
            <a:ext cx="9144000" cy="4395788"/>
          </a:xfrm>
          <a:noFill/>
        </p:spPr>
        <p:txBody>
          <a:bodyPr/>
          <a:lstStyle/>
          <a:p>
            <a:pPr algn="just">
              <a:lnSpc>
                <a:spcPct val="80000"/>
              </a:lnSpc>
              <a:buNone/>
            </a:pPr>
            <a:r>
              <a:rPr lang="en-US" dirty="0" smtClean="0">
                <a:effectLst/>
                <a:latin typeface="Times New Roman" pitchFamily="18" charset="0"/>
              </a:rPr>
              <a:t>	We express thanks to 	</a:t>
            </a:r>
          </a:p>
          <a:p>
            <a:pPr algn="just">
              <a:lnSpc>
                <a:spcPct val="80000"/>
              </a:lnSpc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Colleagues</a:t>
            </a:r>
            <a:r>
              <a:rPr lang="en-GB" dirty="0" smtClean="0">
                <a:effectLst/>
                <a:latin typeface="Times New Roman" pitchFamily="18" charset="0"/>
              </a:rPr>
              <a:t> from </a:t>
            </a:r>
            <a:r>
              <a:rPr lang="en-GB" dirty="0" err="1" smtClean="0">
                <a:effectLst/>
                <a:latin typeface="Times New Roman" pitchFamily="18" charset="0"/>
              </a:rPr>
              <a:t>Deutsches</a:t>
            </a:r>
            <a:r>
              <a:rPr lang="en-GB" dirty="0" smtClean="0">
                <a:effectLst/>
                <a:latin typeface="Times New Roman" pitchFamily="18" charset="0"/>
              </a:rPr>
              <a:t> </a:t>
            </a:r>
            <a:r>
              <a:rPr lang="en-GB" dirty="0" err="1" smtClean="0">
                <a:effectLst/>
                <a:latin typeface="Times New Roman" pitchFamily="18" charset="0"/>
              </a:rPr>
              <a:t>GeoForschungs</a:t>
            </a:r>
            <a:r>
              <a:rPr lang="en-GB" dirty="0" smtClean="0">
                <a:effectLst/>
                <a:latin typeface="Times New Roman" pitchFamily="18" charset="0"/>
              </a:rPr>
              <a:t> </a:t>
            </a:r>
            <a:r>
              <a:rPr lang="en-GB" dirty="0" err="1" smtClean="0">
                <a:effectLst/>
                <a:latin typeface="Times New Roman" pitchFamily="18" charset="0"/>
              </a:rPr>
              <a:t>Zentrum</a:t>
            </a:r>
            <a:r>
              <a:rPr lang="en-GB" dirty="0" smtClean="0">
                <a:effectLst/>
                <a:latin typeface="Times New Roman" pitchFamily="18" charset="0"/>
              </a:rPr>
              <a:t>, Potsdam, Germany and  from </a:t>
            </a:r>
            <a:r>
              <a:rPr lang="en-US" dirty="0" smtClean="0">
                <a:effectLst/>
                <a:latin typeface="Times New Roman" pitchFamily="18" charset="0"/>
              </a:rPr>
              <a:t>Institute of Geophysics, Polish Academy of Sciences, Warsaw, Poland 	for help in equipping the observatory “Odessa” of Institute of geophysics of NASU with instruments meeting  INTERMAGNET standards.</a:t>
            </a:r>
          </a:p>
          <a:p>
            <a:pPr algn="just">
              <a:lnSpc>
                <a:spcPct val="80000"/>
              </a:lnSpc>
            </a:pPr>
            <a:r>
              <a:rPr lang="en-US" dirty="0" smtClean="0">
                <a:effectLst/>
                <a:latin typeface="Times New Roman" pitchFamily="18" charset="0"/>
              </a:rPr>
              <a:t>Staff of the geomagnetic observatory “</a:t>
            </a:r>
            <a:r>
              <a:rPr lang="en-US" dirty="0" err="1" smtClean="0">
                <a:effectLst/>
                <a:latin typeface="Times New Roman" pitchFamily="18" charset="0"/>
              </a:rPr>
              <a:t>Niemegk</a:t>
            </a:r>
            <a:r>
              <a:rPr lang="en-US" dirty="0" smtClean="0">
                <a:effectLst/>
                <a:latin typeface="Times New Roman" pitchFamily="18" charset="0"/>
              </a:rPr>
              <a:t>” for help in installing the equipment.	</a:t>
            </a:r>
          </a:p>
          <a:p>
            <a:pPr algn="just">
              <a:lnSpc>
                <a:spcPct val="80000"/>
              </a:lnSpc>
            </a:pPr>
            <a:r>
              <a:rPr lang="en-US" dirty="0" smtClean="0">
                <a:effectLst/>
                <a:latin typeface="Times New Roman" pitchFamily="18" charset="0"/>
              </a:rPr>
              <a:t>Dr. Hans-Joachim </a:t>
            </a:r>
            <a:r>
              <a:rPr lang="en-US" dirty="0" err="1" smtClean="0">
                <a:effectLst/>
                <a:latin typeface="Times New Roman" pitchFamily="18" charset="0"/>
              </a:rPr>
              <a:t>Linthe</a:t>
            </a:r>
            <a:r>
              <a:rPr lang="en-US" dirty="0" smtClean="0">
                <a:effectLst/>
                <a:latin typeface="Times New Roman" pitchFamily="18" charset="0"/>
              </a:rPr>
              <a:t> for consultations and help to prepare application form.</a:t>
            </a:r>
          </a:p>
          <a:p>
            <a:pPr algn="just">
              <a:lnSpc>
                <a:spcPct val="80000"/>
              </a:lnSpc>
            </a:pPr>
            <a:r>
              <a:rPr lang="en-US" dirty="0" smtClean="0">
                <a:effectLst/>
                <a:latin typeface="Times New Roman" pitchFamily="18" charset="0"/>
              </a:rPr>
              <a:t>Dr. Jan </a:t>
            </a:r>
            <a:r>
              <a:rPr lang="en-US" dirty="0" err="1" smtClean="0">
                <a:effectLst/>
                <a:latin typeface="Times New Roman" pitchFamily="18" charset="0"/>
              </a:rPr>
              <a:t>Reda</a:t>
            </a:r>
            <a:r>
              <a:rPr lang="en-US" dirty="0" smtClean="0">
                <a:effectLst/>
                <a:latin typeface="Times New Roman" pitchFamily="18" charset="0"/>
              </a:rPr>
              <a:t> and </a:t>
            </a:r>
            <a:r>
              <a:rPr lang="en-US" dirty="0" err="1" smtClean="0">
                <a:effectLst/>
                <a:latin typeface="Times New Roman" pitchFamily="18" charset="0"/>
              </a:rPr>
              <a:t>Mariusz</a:t>
            </a:r>
            <a:r>
              <a:rPr lang="en-US" dirty="0" smtClean="0">
                <a:effectLst/>
                <a:latin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</a:rPr>
              <a:t>Neska</a:t>
            </a:r>
            <a:r>
              <a:rPr lang="en-US" dirty="0" smtClean="0">
                <a:effectLst/>
                <a:latin typeface="Times New Roman" pitchFamily="18" charset="0"/>
              </a:rPr>
              <a:t> from IG PAS for help to prepare data from observatory “Odessa” according to INTERMAGNET standards. </a:t>
            </a:r>
          </a:p>
          <a:p>
            <a:pPr algn="just">
              <a:lnSpc>
                <a:spcPct val="80000"/>
              </a:lnSpc>
              <a:buNone/>
            </a:pPr>
            <a:r>
              <a:rPr lang="en-US" dirty="0" smtClean="0">
                <a:effectLst/>
                <a:latin typeface="Times New Roman" pitchFamily="18" charset="0"/>
              </a:rPr>
              <a:t>	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effectLst/>
                <a:latin typeface="Times New Roman" pitchFamily="18" charset="0"/>
              </a:rPr>
              <a:t>	</a:t>
            </a:r>
            <a:endParaRPr lang="ru-RU" dirty="0" smtClean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69F73-BB8A-48BF-B20E-04B79C1795EE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3214688"/>
            <a:ext cx="8496300" cy="1412875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60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Thank </a:t>
            </a:r>
            <a:r>
              <a:rPr lang="en-US" sz="60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Y</a:t>
            </a:r>
            <a:r>
              <a:rPr lang="ru-RU" sz="60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ou </a:t>
            </a:r>
            <a:r>
              <a:rPr lang="en-US" sz="60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en-US" sz="6000" b="1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60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for </a:t>
            </a:r>
            <a:r>
              <a:rPr lang="en-US" sz="60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Your A</a:t>
            </a:r>
            <a:r>
              <a:rPr lang="ru-RU" sz="60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ttention</a:t>
            </a:r>
            <a:r>
              <a:rPr lang="en-US" sz="60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!</a:t>
            </a:r>
            <a:r>
              <a:rPr lang="uk-UA" sz="6000" b="1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uk-UA" sz="6000" b="1" smtClean="0">
                <a:solidFill>
                  <a:srgbClr val="FF0000"/>
                </a:solidFill>
                <a:latin typeface="Times New Roman" pitchFamily="18" charset="0"/>
              </a:rPr>
            </a:br>
            <a:endParaRPr lang="uk-UA" sz="60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0BD11-C2FE-4A15-A909-F220BD082CE1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9088"/>
            <a:ext cx="8229600" cy="1371601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/>
                <a:latin typeface="Times New Roman" pitchFamily="18" charset="0"/>
              </a:rPr>
              <a:t>Historical events I</a:t>
            </a:r>
            <a:endParaRPr lang="ru-RU" b="1" dirty="0" smtClean="0">
              <a:effectLst/>
              <a:latin typeface="Times New Roman" pitchFamily="18" charset="0"/>
            </a:endParaRP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5043487"/>
          </a:xfrm>
          <a:noFill/>
        </p:spPr>
        <p:txBody>
          <a:bodyPr/>
          <a:lstStyle/>
          <a:p>
            <a:pPr algn="just"/>
            <a:r>
              <a:rPr lang="en-US" sz="3600" dirty="0" smtClean="0">
                <a:solidFill>
                  <a:schemeClr val="tx2"/>
                </a:solidFill>
                <a:effectLst/>
                <a:latin typeface="Times New Roman" pitchFamily="18" charset="0"/>
              </a:rPr>
              <a:t>1859-18</a:t>
            </a:r>
            <a:r>
              <a:rPr lang="ru-RU" sz="3600" dirty="0" smtClean="0">
                <a:solidFill>
                  <a:schemeClr val="tx2"/>
                </a:solidFill>
                <a:effectLst/>
                <a:latin typeface="Times New Roman" pitchFamily="18" charset="0"/>
              </a:rPr>
              <a:t>75</a:t>
            </a:r>
            <a:r>
              <a:rPr lang="en-US" sz="3600" dirty="0" smtClean="0">
                <a:solidFill>
                  <a:schemeClr val="tx2"/>
                </a:solidFill>
                <a:effectLst/>
                <a:latin typeface="Times New Roman" pitchFamily="18" charset="0"/>
              </a:rPr>
              <a:t> Inclination and horizontal component were measured near Odessa and along the Black Sea by </a:t>
            </a:r>
            <a:r>
              <a:rPr lang="en-US" sz="3600" dirty="0" err="1" smtClean="0">
                <a:solidFill>
                  <a:schemeClr val="tx2"/>
                </a:solidFill>
                <a:effectLst/>
                <a:latin typeface="Times New Roman" pitchFamily="18" charset="0"/>
              </a:rPr>
              <a:t>Dikov</a:t>
            </a:r>
            <a:r>
              <a:rPr lang="en-US" sz="3600" dirty="0" smtClean="0">
                <a:solidFill>
                  <a:schemeClr val="tx2"/>
                </a:solidFill>
                <a:effectLst/>
                <a:latin typeface="Times New Roman" pitchFamily="18" charset="0"/>
              </a:rPr>
              <a:t>.</a:t>
            </a:r>
            <a:endParaRPr lang="ru-RU" sz="3600" dirty="0" smtClean="0">
              <a:solidFill>
                <a:schemeClr val="tx2"/>
              </a:solidFill>
              <a:effectLst/>
              <a:latin typeface="Times New Roman" pitchFamily="18" charset="0"/>
            </a:endParaRPr>
          </a:p>
          <a:p>
            <a:pPr algn="just"/>
            <a:r>
              <a:rPr lang="ru-RU" sz="3600" dirty="0" smtClean="0">
                <a:solidFill>
                  <a:schemeClr val="tx2"/>
                </a:solidFill>
                <a:effectLst/>
                <a:latin typeface="Times New Roman" pitchFamily="18" charset="0"/>
              </a:rPr>
              <a:t>1880-1886 </a:t>
            </a:r>
            <a:r>
              <a:rPr lang="en-US" sz="3600" dirty="0" smtClean="0">
                <a:solidFill>
                  <a:schemeClr val="tx2"/>
                </a:solidFill>
                <a:effectLst/>
                <a:latin typeface="Times New Roman" pitchFamily="18" charset="0"/>
              </a:rPr>
              <a:t>Magnetic observations along the coast of the Black Sea were performed under the leadership of Baron </a:t>
            </a:r>
            <a:r>
              <a:rPr lang="en-US" sz="3600" dirty="0" err="1" smtClean="0">
                <a:solidFill>
                  <a:schemeClr val="tx2"/>
                </a:solidFill>
                <a:effectLst/>
                <a:latin typeface="Times New Roman" pitchFamily="18" charset="0"/>
              </a:rPr>
              <a:t>Maidel</a:t>
            </a:r>
            <a:r>
              <a:rPr lang="en-US" sz="3600" dirty="0" smtClean="0">
                <a:solidFill>
                  <a:schemeClr val="tx2"/>
                </a:solidFill>
                <a:effectLst/>
                <a:latin typeface="Times New Roman" pitchFamily="18" charset="0"/>
              </a:rPr>
              <a:t>.</a:t>
            </a:r>
          </a:p>
          <a:p>
            <a:pPr algn="just"/>
            <a:r>
              <a:rPr lang="ru-RU" sz="3600" dirty="0" smtClean="0">
                <a:solidFill>
                  <a:schemeClr val="tx2"/>
                </a:solidFill>
                <a:effectLst/>
                <a:latin typeface="Times New Roman" pitchFamily="18" charset="0"/>
              </a:rPr>
              <a:t>1890-1891 </a:t>
            </a:r>
            <a:r>
              <a:rPr lang="en-US" sz="3600" dirty="0" err="1" smtClean="0">
                <a:solidFill>
                  <a:schemeClr val="tx2"/>
                </a:solidFill>
                <a:effectLst/>
                <a:latin typeface="Times New Roman" pitchFamily="18" charset="0"/>
              </a:rPr>
              <a:t>Isocline</a:t>
            </a:r>
            <a:r>
              <a:rPr lang="en-US" sz="3600" dirty="0" smtClean="0">
                <a:solidFill>
                  <a:schemeClr val="tx2"/>
                </a:solidFill>
                <a:effectLst/>
                <a:latin typeface="Times New Roman" pitchFamily="18" charset="0"/>
              </a:rPr>
              <a:t> map of Odessa anomaly was published by Prof. </a:t>
            </a:r>
            <a:r>
              <a:rPr lang="en-US" sz="3600" dirty="0" err="1" smtClean="0">
                <a:solidFill>
                  <a:schemeClr val="tx2"/>
                </a:solidFill>
                <a:effectLst/>
                <a:latin typeface="Times New Roman" pitchFamily="18" charset="0"/>
              </a:rPr>
              <a:t>Popruzhenko</a:t>
            </a:r>
            <a:endParaRPr lang="ru-RU" sz="3600" dirty="0" smtClean="0"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371600"/>
          </a:xfrm>
          <a:noFill/>
        </p:spPr>
        <p:txBody>
          <a:bodyPr/>
          <a:lstStyle/>
          <a:p>
            <a:r>
              <a:rPr lang="en-US" b="1" dirty="0" smtClean="0">
                <a:effectLst/>
                <a:latin typeface="Times New Roman" pitchFamily="18" charset="0"/>
              </a:rPr>
              <a:t>Historical events II</a:t>
            </a:r>
            <a:endParaRPr lang="ru-RU" b="1" dirty="0" smtClean="0">
              <a:effectLst/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84775"/>
          </a:xfrm>
          <a:noFill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3600" dirty="0" smtClean="0">
                <a:effectLst/>
                <a:latin typeface="Times New Roman" pitchFamily="18" charset="0"/>
              </a:rPr>
              <a:t>In 1894 the Odessa meteorological observatory began regular magnetic observations. The magnetic pavilions on the </a:t>
            </a:r>
            <a:r>
              <a:rPr lang="en-US" sz="3600" dirty="0" err="1" smtClean="0">
                <a:effectLst/>
                <a:latin typeface="Times New Roman" pitchFamily="18" charset="0"/>
              </a:rPr>
              <a:t>Maloy</a:t>
            </a:r>
            <a:r>
              <a:rPr lang="en-US" sz="3600" dirty="0" smtClean="0">
                <a:effectLst/>
                <a:latin typeface="Times New Roman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itchFamily="18" charset="0"/>
              </a:rPr>
              <a:t>Fontane</a:t>
            </a:r>
            <a:r>
              <a:rPr lang="en-US" sz="3600" dirty="0" smtClean="0">
                <a:effectLst/>
                <a:latin typeface="Times New Roman" pitchFamily="18" charset="0"/>
              </a:rPr>
              <a:t> had been built by Prof. </a:t>
            </a:r>
            <a:r>
              <a:rPr lang="en-US" sz="3600" dirty="0" err="1" smtClean="0">
                <a:effectLst/>
                <a:latin typeface="Times New Roman" pitchFamily="18" charset="0"/>
              </a:rPr>
              <a:t>Klossovsky</a:t>
            </a:r>
            <a:endParaRPr lang="ru-RU" sz="3600" dirty="0" smtClean="0">
              <a:effectLst/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3600" dirty="0" smtClean="0">
                <a:effectLst/>
                <a:latin typeface="Times New Roman" pitchFamily="18" charset="0"/>
              </a:rPr>
              <a:t>1924 </a:t>
            </a:r>
            <a:r>
              <a:rPr lang="en-US" sz="3600" dirty="0" smtClean="0">
                <a:effectLst/>
                <a:latin typeface="Times New Roman" pitchFamily="18" charset="0"/>
              </a:rPr>
              <a:t>- Geophysical observatory “Odessa”</a:t>
            </a:r>
            <a:endParaRPr lang="ru-RU" sz="3600" dirty="0" smtClean="0">
              <a:effectLst/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3600" dirty="0" smtClean="0">
                <a:effectLst/>
                <a:latin typeface="Times New Roman" pitchFamily="18" charset="0"/>
              </a:rPr>
              <a:t>1931 </a:t>
            </a:r>
            <a:r>
              <a:rPr lang="en-US" sz="3600" dirty="0" smtClean="0">
                <a:effectLst/>
                <a:latin typeface="Times New Roman" pitchFamily="18" charset="0"/>
              </a:rPr>
              <a:t>– The observatory was transferred  by 60 km from Odessa to </a:t>
            </a:r>
            <a:r>
              <a:rPr lang="en-US" sz="3600" dirty="0" err="1" smtClean="0">
                <a:effectLst/>
                <a:latin typeface="Times New Roman" pitchFamily="18" charset="0"/>
              </a:rPr>
              <a:t>Stepanovka</a:t>
            </a:r>
            <a:r>
              <a:rPr lang="en-US" sz="3600" dirty="0" smtClean="0">
                <a:effectLst/>
                <a:latin typeface="Times New Roman" pitchFamily="18" charset="0"/>
              </a:rPr>
              <a:t>.</a:t>
            </a:r>
            <a:endParaRPr lang="ru-RU" sz="3600" dirty="0" smtClean="0">
              <a:effectLst/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effectLst/>
              </a:rPr>
              <a:t> </a:t>
            </a:r>
            <a:endParaRPr lang="ru-RU" dirty="0" smtClean="0">
              <a:effectLst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2D0B857-A6FB-4394-8B1A-F6B1AB3AEBF5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3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371600"/>
          </a:xfrm>
          <a:noFill/>
        </p:spPr>
        <p:txBody>
          <a:bodyPr/>
          <a:lstStyle/>
          <a:p>
            <a:r>
              <a:rPr lang="en-US" b="1" dirty="0" smtClean="0">
                <a:effectLst/>
                <a:latin typeface="Times New Roman" pitchFamily="18" charset="0"/>
              </a:rPr>
              <a:t>Historical events III</a:t>
            </a:r>
            <a:endParaRPr lang="ru-RU" b="1" dirty="0" smtClean="0">
              <a:effectLst/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37075"/>
          </a:xfrm>
          <a:noFill/>
        </p:spPr>
        <p:txBody>
          <a:bodyPr/>
          <a:lstStyle/>
          <a:p>
            <a:pPr algn="just"/>
            <a:r>
              <a:rPr lang="en-US" sz="3600" dirty="0" smtClean="0">
                <a:effectLst/>
                <a:latin typeface="Times New Roman" pitchFamily="18" charset="0"/>
              </a:rPr>
              <a:t>Since 1948 regular observations of the geomagnetic field components have been made at the observatory with La </a:t>
            </a:r>
            <a:r>
              <a:rPr lang="en-US" sz="3600" dirty="0" err="1" smtClean="0">
                <a:effectLst/>
                <a:latin typeface="Times New Roman" pitchFamily="18" charset="0"/>
              </a:rPr>
              <a:t>Cour</a:t>
            </a:r>
            <a:r>
              <a:rPr lang="en-US" sz="3600" dirty="0" smtClean="0">
                <a:effectLst/>
                <a:latin typeface="Times New Roman" pitchFamily="18" charset="0"/>
              </a:rPr>
              <a:t> magnetometers.</a:t>
            </a:r>
          </a:p>
          <a:p>
            <a:pPr algn="just"/>
            <a:r>
              <a:rPr lang="en-US" sz="3600" dirty="0" smtClean="0">
                <a:effectLst/>
                <a:latin typeface="Times New Roman" pitchFamily="18" charset="0"/>
              </a:rPr>
              <a:t>In the 1970s </a:t>
            </a:r>
            <a:r>
              <a:rPr lang="en-US" sz="3600" dirty="0" err="1" smtClean="0">
                <a:effectLst/>
                <a:latin typeface="Times New Roman" pitchFamily="18" charset="0"/>
              </a:rPr>
              <a:t>Bobrov</a:t>
            </a:r>
            <a:r>
              <a:rPr lang="en-US" sz="3600" dirty="0" smtClean="0">
                <a:effectLst/>
                <a:latin typeface="Times New Roman" pitchFamily="18" charset="0"/>
              </a:rPr>
              <a:t> magnetometers   were installed.</a:t>
            </a: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FA7441B-FE92-4F76-977C-F6E894F5DA9F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4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38FD3F4-D876-45F6-AA3C-2E41936BEF18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5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0012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Geomagnetic observatory Odessa </a:t>
            </a:r>
            <a:br>
              <a:rPr lang="en-US" b="1" dirty="0" smtClean="0">
                <a:latin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smtClean="0">
                <a:effectLst/>
                <a:latin typeface="Times New Roman" pitchFamily="18" charset="0"/>
              </a:rPr>
              <a:t>Fluxgate magnetometer LEMI-018M</a:t>
            </a:r>
            <a:endParaRPr lang="ru-RU" b="1" dirty="0" smtClean="0">
              <a:effectLst/>
              <a:latin typeface="Times New Roman" pitchFamily="18" charset="0"/>
            </a:endParaRP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858962"/>
            <a:ext cx="5111750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66A60A6-3A78-4377-A729-B0EC500C9141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6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Geomagnetic observatory Odessa </a:t>
            </a:r>
            <a:br>
              <a:rPr lang="en-US" b="1" dirty="0" smtClean="0">
                <a:latin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</a:rPr>
              <a:t>Torsion photoelectric magnetometer</a:t>
            </a:r>
            <a:endParaRPr lang="ru-RU" b="1" dirty="0" smtClean="0">
              <a:latin typeface="Times New Roman" pitchFamily="18" charset="0"/>
            </a:endParaRPr>
          </a:p>
        </p:txBody>
      </p:sp>
      <p:pic>
        <p:nvPicPr>
          <p:cNvPr id="7172" name="Picture 9" descr="psm_phot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2285992"/>
            <a:ext cx="6835775" cy="4525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D3642-5C40-480E-AA81-549B74AB752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8" name="Рисунок 7" descr="DSC_0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245CA-14C7-4A99-9F58-2F13DE4C166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4" name="Рисунок 3" descr="DSC_0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Intermagnet meeting, Paris, October 2010</a:t>
            </a:r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6E3A-F91C-4DCE-BB82-EB596C533E4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6388" name="Grafik 5" descr="dailm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810577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2621</TotalTime>
  <Words>331</Words>
  <Application>Microsoft Office PowerPoint</Application>
  <PresentationFormat>On-screen Show (4:3)</PresentationFormat>
  <Paragraphs>64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Tahoma</vt:lpstr>
      <vt:lpstr>Times New Roman</vt:lpstr>
      <vt:lpstr>Wingdings</vt:lpstr>
      <vt:lpstr>Текстура</vt:lpstr>
      <vt:lpstr>Recent results from Odessa Observatory</vt:lpstr>
      <vt:lpstr>Historical events I</vt:lpstr>
      <vt:lpstr>Historical events II</vt:lpstr>
      <vt:lpstr>Historical events III</vt:lpstr>
      <vt:lpstr>Geomagnetic observatory Odessa   Fluxgate magnetometer LEMI-018M</vt:lpstr>
      <vt:lpstr>Geomagnetic observatory Odessa  Torsion photoelectric magnetometer</vt:lpstr>
      <vt:lpstr>PowerPoint Presentation</vt:lpstr>
      <vt:lpstr>PowerPoint Presentation</vt:lpstr>
      <vt:lpstr>PowerPoint Presentation</vt:lpstr>
      <vt:lpstr>Absolute and variation pavilions</vt:lpstr>
      <vt:lpstr>PowerPoint Presentation</vt:lpstr>
      <vt:lpstr>PowerPoint Presentation</vt:lpstr>
      <vt:lpstr>Process of determining adopted  baselines</vt:lpstr>
      <vt:lpstr>Conclusions </vt:lpstr>
      <vt:lpstr>Acknowledgments</vt:lpstr>
      <vt:lpstr>Thank You  for Your Attention!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варіацій магнітного поля Землі на геомагнітній обсерваторії “Львів”</dc:title>
  <dc:creator>taras</dc:creator>
  <cp:lastModifiedBy>Flower, Simon M.</cp:lastModifiedBy>
  <cp:revision>181</cp:revision>
  <dcterms:created xsi:type="dcterms:W3CDTF">2008-06-22T18:40:01Z</dcterms:created>
  <dcterms:modified xsi:type="dcterms:W3CDTF">2018-07-03T09:00:54Z</dcterms:modified>
</cp:coreProperties>
</file>